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6FE5AF3-FB44-4565-B247-F52F3E6A8484}">
  <a:tblStyle styleId="{E6FE5AF3-FB44-4565-B247-F52F3E6A848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White" showMasterSp="0">
  <p:cSld name="Title Slide - White">
    <p:bg>
      <p:bgPr>
        <a:solidFill>
          <a:schemeClr val="lt1"/>
        </a:solidFill>
      </p:bgPr>
    </p:bg>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p:nvPr>
            <p:ph idx="2" type="pic"/>
          </p:nvPr>
        </p:nvSpPr>
        <p:spPr>
          <a:xfrm>
            <a:off x="2489813" y="727200"/>
            <a:ext cx="7200000" cy="5400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6" name="Google Shape;16;p2"/>
          <p:cNvSpPr txBox="1"/>
          <p:nvPr>
            <p:ph type="ctrTitle"/>
          </p:nvPr>
        </p:nvSpPr>
        <p:spPr>
          <a:xfrm>
            <a:off x="501651" y="5549440"/>
            <a:ext cx="5594349" cy="324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Calibri"/>
              <a:buNone/>
              <a:defRPr b="1" sz="18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501651" y="5864230"/>
            <a:ext cx="5594348" cy="50564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spcBef>
                <a:spcPts val="0"/>
              </a:spcBef>
              <a:spcAft>
                <a:spcPts val="0"/>
              </a:spcAft>
              <a:buClr>
                <a:schemeClr val="dk1"/>
              </a:buClr>
              <a:buSzPts val="2000"/>
              <a:buNone/>
              <a:defRPr sz="2000"/>
            </a:lvl2pPr>
            <a:lvl3pPr lvl="2" algn="ctr">
              <a:spcBef>
                <a:spcPts val="1000"/>
              </a:spcBef>
              <a:spcAft>
                <a:spcPts val="0"/>
              </a:spcAft>
              <a:buClr>
                <a:schemeClr val="dk1"/>
              </a:buClr>
              <a:buSzPts val="1800"/>
              <a:buNone/>
              <a:defRPr sz="1800"/>
            </a:lvl3pPr>
            <a:lvl4pPr lvl="3" algn="ctr">
              <a:spcBef>
                <a:spcPts val="1000"/>
              </a:spcBef>
              <a:spcAft>
                <a:spcPts val="0"/>
              </a:spcAft>
              <a:buClr>
                <a:schemeClr val="dk1"/>
              </a:buClr>
              <a:buSzPts val="1600"/>
              <a:buNone/>
              <a:defRPr sz="1600"/>
            </a:lvl4pPr>
            <a:lvl5pPr lvl="4" algn="ctr">
              <a:spcBef>
                <a:spcPts val="1000"/>
              </a:spcBef>
              <a:spcAft>
                <a:spcPts val="0"/>
              </a:spcAft>
              <a:buClr>
                <a:schemeClr val="dk1"/>
              </a:buClr>
              <a:buSzPts val="1600"/>
              <a:buNone/>
              <a:defRPr sz="1600"/>
            </a:lvl5pPr>
            <a:lvl6pPr lvl="5" algn="ctr">
              <a:spcBef>
                <a:spcPts val="1000"/>
              </a:spcBef>
              <a:spcAft>
                <a:spcPts val="0"/>
              </a:spcAft>
              <a:buClr>
                <a:schemeClr val="dk1"/>
              </a:buClr>
              <a:buSzPts val="1600"/>
              <a:buNone/>
              <a:defRPr sz="1600"/>
            </a:lvl6pPr>
            <a:lvl7pPr lvl="6" algn="ctr">
              <a:spcBef>
                <a:spcPts val="1000"/>
              </a:spcBef>
              <a:spcAft>
                <a:spcPts val="0"/>
              </a:spcAft>
              <a:buClr>
                <a:schemeClr val="dk1"/>
              </a:buClr>
              <a:buSzPts val="1600"/>
              <a:buNone/>
              <a:defRPr sz="1600"/>
            </a:lvl7pPr>
            <a:lvl8pPr lvl="7" algn="ctr">
              <a:spcBef>
                <a:spcPts val="1000"/>
              </a:spcBef>
              <a:spcAft>
                <a:spcPts val="0"/>
              </a:spcAft>
              <a:buClr>
                <a:schemeClr val="dk1"/>
              </a:buClr>
              <a:buSzPts val="1600"/>
              <a:buNone/>
              <a:defRPr sz="1600"/>
            </a:lvl8pPr>
            <a:lvl9pPr lvl="8" algn="ctr">
              <a:spcBef>
                <a:spcPts val="1000"/>
              </a:spcBef>
              <a:spcAft>
                <a:spcPts val="1000"/>
              </a:spcAft>
              <a:buClr>
                <a:schemeClr val="dk1"/>
              </a:buClr>
              <a:buSzPts val="1600"/>
              <a:buNone/>
              <a:defRPr sz="1600"/>
            </a:lvl9pPr>
          </a:lstStyle>
          <a:p/>
        </p:txBody>
      </p:sp>
      <p:sp>
        <p:nvSpPr>
          <p:cNvPr id="18" name="Google Shape;18;p2"/>
          <p:cNvSpPr txBox="1"/>
          <p:nvPr>
            <p:ph idx="3" type="body"/>
          </p:nvPr>
        </p:nvSpPr>
        <p:spPr>
          <a:xfrm>
            <a:off x="501651" y="6381750"/>
            <a:ext cx="5594349" cy="29845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000"/>
              <a:buNone/>
              <a:defRPr sz="1000">
                <a:solidFill>
                  <a:schemeClr val="dk1"/>
                </a:solidFill>
              </a:defRPr>
            </a:lvl1pPr>
            <a:lvl2pPr indent="-228600" lvl="1" marL="914400" algn="l">
              <a:spcBef>
                <a:spcPts val="0"/>
              </a:spcBef>
              <a:spcAft>
                <a:spcPts val="0"/>
              </a:spcAft>
              <a:buClr>
                <a:schemeClr val="lt1"/>
              </a:buClr>
              <a:buSzPts val="1100"/>
              <a:buNone/>
              <a:defRPr>
                <a:solidFill>
                  <a:schemeClr val="lt1"/>
                </a:solidFill>
              </a:defRPr>
            </a:lvl2pPr>
            <a:lvl3pPr indent="-298450" lvl="2" marL="1371600" algn="l">
              <a:spcBef>
                <a:spcPts val="1000"/>
              </a:spcBef>
              <a:spcAft>
                <a:spcPts val="0"/>
              </a:spcAft>
              <a:buClr>
                <a:schemeClr val="lt1"/>
              </a:buClr>
              <a:buSzPts val="1100"/>
              <a:buChar char="•"/>
              <a:defRPr>
                <a:solidFill>
                  <a:schemeClr val="lt1"/>
                </a:solidFill>
              </a:defRPr>
            </a:lvl3pPr>
            <a:lvl4pPr indent="-298450" lvl="3" marL="1828800" algn="l">
              <a:spcBef>
                <a:spcPts val="1000"/>
              </a:spcBef>
              <a:spcAft>
                <a:spcPts val="0"/>
              </a:spcAft>
              <a:buClr>
                <a:schemeClr val="lt1"/>
              </a:buClr>
              <a:buSzPts val="1100"/>
              <a:buChar char="−"/>
              <a:defRPr>
                <a:solidFill>
                  <a:schemeClr val="lt1"/>
                </a:solidFill>
              </a:defRPr>
            </a:lvl4pPr>
            <a:lvl5pPr indent="-298450" lvl="4" marL="2286000" algn="l">
              <a:spcBef>
                <a:spcPts val="1000"/>
              </a:spcBef>
              <a:spcAft>
                <a:spcPts val="0"/>
              </a:spcAft>
              <a:buClr>
                <a:schemeClr val="lt1"/>
              </a:buClr>
              <a:buSzPts val="1100"/>
              <a:buChar char="−"/>
              <a:defRPr>
                <a:solidFill>
                  <a:schemeClr val="lt1"/>
                </a:solidFill>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mp; chart">
  <p:cSld name="Title, subtitle &amp; chart">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56" name="Google Shape;56;p11"/>
          <p:cNvSpPr txBox="1"/>
          <p:nvPr>
            <p:ph idx="1" type="body"/>
          </p:nvPr>
        </p:nvSpPr>
        <p:spPr>
          <a:xfrm>
            <a:off x="501650" y="651600"/>
            <a:ext cx="11188700"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57" name="Google Shape;57;p11"/>
          <p:cNvSpPr txBox="1"/>
          <p:nvPr>
            <p:ph type="title"/>
          </p:nvPr>
        </p:nvSpPr>
        <p:spPr>
          <a:xfrm>
            <a:off x="501650" y="317500"/>
            <a:ext cx="11188700" cy="698501"/>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1"/>
          <p:cNvSpPr/>
          <p:nvPr>
            <p:ph idx="2" type="chart"/>
          </p:nvPr>
        </p:nvSpPr>
        <p:spPr>
          <a:xfrm>
            <a:off x="501652" y="2052000"/>
            <a:ext cx="11188699" cy="4069013"/>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59" name="Google Shape;59;p11"/>
          <p:cNvSpPr txBox="1"/>
          <p:nvPr>
            <p:ph idx="3" type="body"/>
          </p:nvPr>
        </p:nvSpPr>
        <p:spPr>
          <a:xfrm>
            <a:off x="501652" y="1700214"/>
            <a:ext cx="11188699" cy="357187"/>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60" name="Google Shape;60;p11"/>
          <p:cNvSpPr txBox="1"/>
          <p:nvPr>
            <p:ph idx="4" type="body"/>
          </p:nvPr>
        </p:nvSpPr>
        <p:spPr>
          <a:xfrm>
            <a:off x="501651" y="6121014"/>
            <a:ext cx="11188700" cy="260737"/>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900"/>
              <a:buNone/>
              <a:defRPr sz="900"/>
            </a:lvl1pPr>
            <a:lvl2pPr indent="-228600" lvl="1" marL="914400" algn="l">
              <a:spcBef>
                <a:spcPts val="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hart">
  <p:cSld name="3 chart">
    <p:spTree>
      <p:nvGrpSpPr>
        <p:cNvPr id="61" name="Shape 61"/>
        <p:cNvGrpSpPr/>
        <p:nvPr/>
      </p:nvGrpSpPr>
      <p:grpSpPr>
        <a:xfrm>
          <a:off x="0" y="0"/>
          <a:ext cx="0" cy="0"/>
          <a:chOff x="0" y="0"/>
          <a:chExt cx="0" cy="0"/>
        </a:xfrm>
      </p:grpSpPr>
      <p:pic>
        <p:nvPicPr>
          <p:cNvPr id="62" name="Google Shape;62;p1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63" name="Google Shape;63;p12"/>
          <p:cNvSpPr txBox="1"/>
          <p:nvPr>
            <p:ph idx="1" type="body"/>
          </p:nvPr>
        </p:nvSpPr>
        <p:spPr>
          <a:xfrm>
            <a:off x="501651" y="651600"/>
            <a:ext cx="11188700"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64" name="Google Shape;64;p12"/>
          <p:cNvSpPr txBox="1"/>
          <p:nvPr>
            <p:ph type="title"/>
          </p:nvPr>
        </p:nvSpPr>
        <p:spPr>
          <a:xfrm>
            <a:off x="501650" y="317500"/>
            <a:ext cx="11188700" cy="698501"/>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2"/>
          <p:cNvSpPr/>
          <p:nvPr>
            <p:ph idx="2" type="chart"/>
          </p:nvPr>
        </p:nvSpPr>
        <p:spPr>
          <a:xfrm>
            <a:off x="504000" y="2051999"/>
            <a:ext cx="3549549" cy="4069014"/>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66" name="Google Shape;66;p12"/>
          <p:cNvSpPr txBox="1"/>
          <p:nvPr>
            <p:ph idx="3" type="body"/>
          </p:nvPr>
        </p:nvSpPr>
        <p:spPr>
          <a:xfrm>
            <a:off x="501650" y="1665289"/>
            <a:ext cx="3562351" cy="392112"/>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67" name="Google Shape;67;p12"/>
          <p:cNvSpPr/>
          <p:nvPr>
            <p:ph idx="4" type="chart"/>
          </p:nvPr>
        </p:nvSpPr>
        <p:spPr>
          <a:xfrm>
            <a:off x="4303184" y="2051999"/>
            <a:ext cx="3561616" cy="4069014"/>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68" name="Google Shape;68;p12"/>
          <p:cNvSpPr txBox="1"/>
          <p:nvPr>
            <p:ph idx="5" type="body"/>
          </p:nvPr>
        </p:nvSpPr>
        <p:spPr>
          <a:xfrm>
            <a:off x="4303185" y="1665289"/>
            <a:ext cx="3561615" cy="392112"/>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69" name="Google Shape;69;p12"/>
          <p:cNvSpPr/>
          <p:nvPr>
            <p:ph idx="6" type="chart"/>
          </p:nvPr>
        </p:nvSpPr>
        <p:spPr>
          <a:xfrm>
            <a:off x="8126397" y="2051999"/>
            <a:ext cx="3563953" cy="4069014"/>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70" name="Google Shape;70;p12"/>
          <p:cNvSpPr txBox="1"/>
          <p:nvPr>
            <p:ph idx="7" type="body"/>
          </p:nvPr>
        </p:nvSpPr>
        <p:spPr>
          <a:xfrm>
            <a:off x="8126396" y="1659145"/>
            <a:ext cx="3563955" cy="398256"/>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71" name="Google Shape;71;p12"/>
          <p:cNvSpPr txBox="1"/>
          <p:nvPr>
            <p:ph idx="8" type="body"/>
          </p:nvPr>
        </p:nvSpPr>
        <p:spPr>
          <a:xfrm>
            <a:off x="501649" y="6121014"/>
            <a:ext cx="11165419" cy="260737"/>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900"/>
              <a:buNone/>
              <a:defRPr sz="900"/>
            </a:lvl1pPr>
            <a:lvl2pPr indent="-228600" lvl="1" marL="914400" algn="l">
              <a:spcBef>
                <a:spcPts val="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s - large">
  <p:cSld name="2 columns - large">
    <p:spTree>
      <p:nvGrpSpPr>
        <p:cNvPr id="72" name="Shape 72"/>
        <p:cNvGrpSpPr/>
        <p:nvPr/>
      </p:nvGrpSpPr>
      <p:grpSpPr>
        <a:xfrm>
          <a:off x="0" y="0"/>
          <a:ext cx="0" cy="0"/>
          <a:chOff x="0" y="0"/>
          <a:chExt cx="0" cy="0"/>
        </a:xfrm>
      </p:grpSpPr>
      <p:pic>
        <p:nvPicPr>
          <p:cNvPr id="73" name="Google Shape;73;p13"/>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74" name="Google Shape;74;p13"/>
          <p:cNvSpPr txBox="1"/>
          <p:nvPr>
            <p:ph idx="1" type="body"/>
          </p:nvPr>
        </p:nvSpPr>
        <p:spPr>
          <a:xfrm>
            <a:off x="501650" y="651600"/>
            <a:ext cx="11188700"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75" name="Google Shape;75;p13"/>
          <p:cNvSpPr txBox="1"/>
          <p:nvPr>
            <p:ph type="title"/>
          </p:nvPr>
        </p:nvSpPr>
        <p:spPr>
          <a:xfrm>
            <a:off x="501650" y="317500"/>
            <a:ext cx="11188700" cy="698500"/>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3"/>
          <p:cNvSpPr txBox="1"/>
          <p:nvPr>
            <p:ph idx="2" type="body"/>
          </p:nvPr>
        </p:nvSpPr>
        <p:spPr>
          <a:xfrm>
            <a:off x="501650" y="1665289"/>
            <a:ext cx="5305580" cy="4716461"/>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600"/>
              <a:buNone/>
              <a:defRPr sz="1600"/>
            </a:lvl1pPr>
            <a:lvl2pPr indent="-228600" lvl="1" marL="914400" algn="l">
              <a:spcBef>
                <a:spcPts val="1000"/>
              </a:spcBef>
              <a:spcAft>
                <a:spcPts val="0"/>
              </a:spcAft>
              <a:buClr>
                <a:schemeClr val="dk1"/>
              </a:buClr>
              <a:buSzPts val="1600"/>
              <a:buNone/>
              <a:defRPr sz="1600"/>
            </a:lvl2pPr>
            <a:lvl3pPr indent="-330200" lvl="2" marL="1371600" algn="l">
              <a:spcBef>
                <a:spcPts val="1000"/>
              </a:spcBef>
              <a:spcAft>
                <a:spcPts val="0"/>
              </a:spcAft>
              <a:buClr>
                <a:schemeClr val="dk1"/>
              </a:buClr>
              <a:buSzPts val="1600"/>
              <a:buChar char="•"/>
              <a:defRPr sz="1600"/>
            </a:lvl3pPr>
            <a:lvl4pPr indent="-330200" lvl="3" marL="1828800" algn="l">
              <a:spcBef>
                <a:spcPts val="1000"/>
              </a:spcBef>
              <a:spcAft>
                <a:spcPts val="0"/>
              </a:spcAft>
              <a:buClr>
                <a:schemeClr val="dk1"/>
              </a:buClr>
              <a:buSzPts val="1600"/>
              <a:buChar char="−"/>
              <a:defRPr sz="1600"/>
            </a:lvl4pPr>
            <a:lvl5pPr indent="-298450" lvl="4" marL="2286000" algn="l">
              <a:spcBef>
                <a:spcPts val="1000"/>
              </a:spcBef>
              <a:spcAft>
                <a:spcPts val="0"/>
              </a:spcAft>
              <a:buClr>
                <a:schemeClr val="dk1"/>
              </a:buClr>
              <a:buSzPts val="1100"/>
              <a:buChar char="−"/>
              <a:defRPr/>
            </a:lvl5pPr>
            <a:lvl6pPr indent="-330200" lvl="5" marL="2743200" algn="l">
              <a:spcBef>
                <a:spcPts val="1000"/>
              </a:spcBef>
              <a:spcAft>
                <a:spcPts val="0"/>
              </a:spcAft>
              <a:buClr>
                <a:schemeClr val="dk1"/>
              </a:buClr>
              <a:buSzPts val="1600"/>
              <a:buChar char="−"/>
              <a:defRPr sz="1600"/>
            </a:lvl6pPr>
            <a:lvl7pPr indent="-330200" lvl="6" marL="3200400" algn="l">
              <a:spcBef>
                <a:spcPts val="1000"/>
              </a:spcBef>
              <a:spcAft>
                <a:spcPts val="0"/>
              </a:spcAft>
              <a:buClr>
                <a:schemeClr val="dk1"/>
              </a:buClr>
              <a:buSzPts val="1600"/>
              <a:buChar char="−"/>
              <a:defRPr sz="1600"/>
            </a:lvl7pPr>
            <a:lvl8pPr indent="-330200" lvl="7" marL="3657600" algn="l">
              <a:spcBef>
                <a:spcPts val="1000"/>
              </a:spcBef>
              <a:spcAft>
                <a:spcPts val="0"/>
              </a:spcAft>
              <a:buClr>
                <a:schemeClr val="dk1"/>
              </a:buClr>
              <a:buSzPts val="1600"/>
              <a:buChar char="−"/>
              <a:defRPr sz="1600"/>
            </a:lvl8pPr>
            <a:lvl9pPr indent="-330200" lvl="8" marL="4114800" algn="l">
              <a:spcBef>
                <a:spcPts val="1000"/>
              </a:spcBef>
              <a:spcAft>
                <a:spcPts val="1000"/>
              </a:spcAft>
              <a:buClr>
                <a:schemeClr val="dk1"/>
              </a:buClr>
              <a:buSzPts val="1600"/>
              <a:buChar char="−"/>
              <a:defRPr sz="1600"/>
            </a:lvl9pPr>
          </a:lstStyle>
          <a:p/>
        </p:txBody>
      </p:sp>
      <p:sp>
        <p:nvSpPr>
          <p:cNvPr id="77" name="Google Shape;77;p13"/>
          <p:cNvSpPr txBox="1"/>
          <p:nvPr>
            <p:ph idx="3" type="body"/>
          </p:nvPr>
        </p:nvSpPr>
        <p:spPr>
          <a:xfrm>
            <a:off x="6383999" y="1665289"/>
            <a:ext cx="5306351" cy="4716461"/>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600"/>
              <a:buNone/>
              <a:defRPr sz="1600"/>
            </a:lvl1pPr>
            <a:lvl2pPr indent="-228600" lvl="1" marL="914400" algn="l">
              <a:spcBef>
                <a:spcPts val="1000"/>
              </a:spcBef>
              <a:spcAft>
                <a:spcPts val="0"/>
              </a:spcAft>
              <a:buClr>
                <a:schemeClr val="dk1"/>
              </a:buClr>
              <a:buSzPts val="1600"/>
              <a:buNone/>
              <a:defRPr sz="1600"/>
            </a:lvl2pPr>
            <a:lvl3pPr indent="-330200" lvl="2" marL="1371600" algn="l">
              <a:spcBef>
                <a:spcPts val="1000"/>
              </a:spcBef>
              <a:spcAft>
                <a:spcPts val="0"/>
              </a:spcAft>
              <a:buClr>
                <a:schemeClr val="dk1"/>
              </a:buClr>
              <a:buSzPts val="1600"/>
              <a:buChar char="•"/>
              <a:defRPr sz="1600"/>
            </a:lvl3pPr>
            <a:lvl4pPr indent="-330200" lvl="3" marL="1828800" algn="l">
              <a:spcBef>
                <a:spcPts val="1000"/>
              </a:spcBef>
              <a:spcAft>
                <a:spcPts val="0"/>
              </a:spcAft>
              <a:buClr>
                <a:schemeClr val="dk1"/>
              </a:buClr>
              <a:buSzPts val="1600"/>
              <a:buChar char="−"/>
              <a:defRPr sz="1600"/>
            </a:lvl4pPr>
            <a:lvl5pPr indent="-298450" lvl="4" marL="2286000" algn="l">
              <a:spcBef>
                <a:spcPts val="1000"/>
              </a:spcBef>
              <a:spcAft>
                <a:spcPts val="0"/>
              </a:spcAft>
              <a:buClr>
                <a:schemeClr val="dk1"/>
              </a:buClr>
              <a:buSzPts val="1100"/>
              <a:buChar char="−"/>
              <a:defRPr/>
            </a:lvl5pPr>
            <a:lvl6pPr indent="-330200" lvl="5" marL="2743200" algn="l">
              <a:spcBef>
                <a:spcPts val="1000"/>
              </a:spcBef>
              <a:spcAft>
                <a:spcPts val="0"/>
              </a:spcAft>
              <a:buClr>
                <a:schemeClr val="dk1"/>
              </a:buClr>
              <a:buSzPts val="1600"/>
              <a:buChar char="−"/>
              <a:defRPr sz="1600"/>
            </a:lvl6pPr>
            <a:lvl7pPr indent="-330200" lvl="6" marL="3200400" algn="l">
              <a:spcBef>
                <a:spcPts val="1000"/>
              </a:spcBef>
              <a:spcAft>
                <a:spcPts val="0"/>
              </a:spcAft>
              <a:buClr>
                <a:schemeClr val="dk1"/>
              </a:buClr>
              <a:buSzPts val="1600"/>
              <a:buChar char="−"/>
              <a:defRPr sz="1600"/>
            </a:lvl7pPr>
            <a:lvl8pPr indent="-330200" lvl="7" marL="3657600" algn="l">
              <a:spcBef>
                <a:spcPts val="1000"/>
              </a:spcBef>
              <a:spcAft>
                <a:spcPts val="0"/>
              </a:spcAft>
              <a:buClr>
                <a:schemeClr val="dk1"/>
              </a:buClr>
              <a:buSzPts val="1600"/>
              <a:buChar char="−"/>
              <a:defRPr sz="1600"/>
            </a:lvl8pPr>
            <a:lvl9pPr indent="-330200" lvl="8" marL="4114800" algn="l">
              <a:spcBef>
                <a:spcPts val="1000"/>
              </a:spcBef>
              <a:spcAft>
                <a:spcPts val="1000"/>
              </a:spcAft>
              <a:buClr>
                <a:schemeClr val="dk1"/>
              </a:buClr>
              <a:buSzPts val="1600"/>
              <a:buChar char="−"/>
              <a:defRPr sz="1600"/>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chart">
  <p:cSld name="Text and chart">
    <p:spTree>
      <p:nvGrpSpPr>
        <p:cNvPr id="78" name="Shape 78"/>
        <p:cNvGrpSpPr/>
        <p:nvPr/>
      </p:nvGrpSpPr>
      <p:grpSpPr>
        <a:xfrm>
          <a:off x="0" y="0"/>
          <a:ext cx="0" cy="0"/>
          <a:chOff x="0" y="0"/>
          <a:chExt cx="0" cy="0"/>
        </a:xfrm>
      </p:grpSpPr>
      <p:pic>
        <p:nvPicPr>
          <p:cNvPr id="79" name="Google Shape;79;p14"/>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80" name="Google Shape;80;p14"/>
          <p:cNvSpPr txBox="1"/>
          <p:nvPr>
            <p:ph idx="1" type="body"/>
          </p:nvPr>
        </p:nvSpPr>
        <p:spPr>
          <a:xfrm>
            <a:off x="501652" y="1665289"/>
            <a:ext cx="5355165" cy="445572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a:lvl1pPr>
            <a:lvl2pPr indent="-228600" lvl="1" marL="914400" algn="l">
              <a:spcBef>
                <a:spcPts val="1000"/>
              </a:spcBef>
              <a:spcAft>
                <a:spcPts val="0"/>
              </a:spcAft>
              <a:buClr>
                <a:schemeClr val="dk1"/>
              </a:buClr>
              <a:buSzPts val="1100"/>
              <a:buNone/>
              <a:defRPr/>
            </a:lvl2pPr>
            <a:lvl3pPr indent="-298450" lvl="2" marL="1371600" algn="l">
              <a:spcBef>
                <a:spcPts val="1000"/>
              </a:spcBef>
              <a:spcAft>
                <a:spcPts val="0"/>
              </a:spcAft>
              <a:buClr>
                <a:schemeClr val="dk1"/>
              </a:buClr>
              <a:buSzPts val="1100"/>
              <a:buChar char="•"/>
              <a:defRPr/>
            </a:lvl3pPr>
            <a:lvl4pPr indent="-298450" lvl="3" marL="1828800" algn="l">
              <a:spcBef>
                <a:spcPts val="1000"/>
              </a:spcBef>
              <a:spcAft>
                <a:spcPts val="0"/>
              </a:spcAft>
              <a:buClr>
                <a:schemeClr val="dk1"/>
              </a:buClr>
              <a:buSzPts val="1100"/>
              <a:buChar char="−"/>
              <a:defRPr/>
            </a:lvl4pPr>
            <a:lvl5pPr indent="-298450" lvl="4" marL="2286000" algn="l">
              <a:spcBef>
                <a:spcPts val="1000"/>
              </a:spcBef>
              <a:spcAft>
                <a:spcPts val="0"/>
              </a:spcAft>
              <a:buClr>
                <a:schemeClr val="dk1"/>
              </a:buClr>
              <a:buSzPts val="11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81" name="Google Shape;81;p14"/>
          <p:cNvSpPr/>
          <p:nvPr>
            <p:ph idx="2" type="chart"/>
          </p:nvPr>
        </p:nvSpPr>
        <p:spPr>
          <a:xfrm>
            <a:off x="6341223" y="2125013"/>
            <a:ext cx="5349128" cy="3996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82" name="Google Shape;82;p14"/>
          <p:cNvSpPr txBox="1"/>
          <p:nvPr>
            <p:ph idx="3" type="body"/>
          </p:nvPr>
        </p:nvSpPr>
        <p:spPr>
          <a:xfrm>
            <a:off x="6341223" y="1665288"/>
            <a:ext cx="5349128" cy="420687"/>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83" name="Google Shape;83;p14"/>
          <p:cNvSpPr txBox="1"/>
          <p:nvPr>
            <p:ph idx="4" type="body"/>
          </p:nvPr>
        </p:nvSpPr>
        <p:spPr>
          <a:xfrm>
            <a:off x="501650" y="651600"/>
            <a:ext cx="11188700"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84" name="Google Shape;84;p14"/>
          <p:cNvSpPr txBox="1"/>
          <p:nvPr>
            <p:ph type="title"/>
          </p:nvPr>
        </p:nvSpPr>
        <p:spPr>
          <a:xfrm>
            <a:off x="501650" y="317500"/>
            <a:ext cx="11188700" cy="698501"/>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4"/>
          <p:cNvSpPr txBox="1"/>
          <p:nvPr>
            <p:ph idx="5" type="body"/>
          </p:nvPr>
        </p:nvSpPr>
        <p:spPr>
          <a:xfrm>
            <a:off x="501650" y="6121014"/>
            <a:ext cx="11188700" cy="260737"/>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900"/>
              <a:buNone/>
              <a:defRPr sz="900"/>
            </a:lvl1pPr>
            <a:lvl2pPr indent="-228600" lvl="1" marL="914400" algn="l">
              <a:spcBef>
                <a:spcPts val="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hart">
  <p:cSld name="2 chart">
    <p:spTree>
      <p:nvGrpSpPr>
        <p:cNvPr id="86" name="Shape 86"/>
        <p:cNvGrpSpPr/>
        <p:nvPr/>
      </p:nvGrpSpPr>
      <p:grpSpPr>
        <a:xfrm>
          <a:off x="0" y="0"/>
          <a:ext cx="0" cy="0"/>
          <a:chOff x="0" y="0"/>
          <a:chExt cx="0" cy="0"/>
        </a:xfrm>
      </p:grpSpPr>
      <p:pic>
        <p:nvPicPr>
          <p:cNvPr id="87" name="Google Shape;87;p15"/>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88" name="Google Shape;88;p15"/>
          <p:cNvSpPr/>
          <p:nvPr>
            <p:ph idx="2" type="chart"/>
          </p:nvPr>
        </p:nvSpPr>
        <p:spPr>
          <a:xfrm>
            <a:off x="6341221" y="2125013"/>
            <a:ext cx="5349129" cy="3996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89" name="Google Shape;89;p15"/>
          <p:cNvSpPr txBox="1"/>
          <p:nvPr>
            <p:ph idx="1" type="body"/>
          </p:nvPr>
        </p:nvSpPr>
        <p:spPr>
          <a:xfrm>
            <a:off x="6341222" y="1665288"/>
            <a:ext cx="5349129" cy="420687"/>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90" name="Google Shape;90;p15"/>
          <p:cNvSpPr txBox="1"/>
          <p:nvPr>
            <p:ph idx="3" type="body"/>
          </p:nvPr>
        </p:nvSpPr>
        <p:spPr>
          <a:xfrm>
            <a:off x="501650" y="651600"/>
            <a:ext cx="11188700"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91" name="Google Shape;91;p15"/>
          <p:cNvSpPr txBox="1"/>
          <p:nvPr>
            <p:ph type="title"/>
          </p:nvPr>
        </p:nvSpPr>
        <p:spPr>
          <a:xfrm>
            <a:off x="501650" y="317500"/>
            <a:ext cx="11188700" cy="698501"/>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5"/>
          <p:cNvSpPr txBox="1"/>
          <p:nvPr>
            <p:ph idx="4" type="body"/>
          </p:nvPr>
        </p:nvSpPr>
        <p:spPr>
          <a:xfrm>
            <a:off x="501649" y="6121014"/>
            <a:ext cx="11165419" cy="260737"/>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900"/>
              <a:buNone/>
              <a:defRPr sz="900"/>
            </a:lvl1pPr>
            <a:lvl2pPr indent="-228600" lvl="1" marL="914400" algn="l">
              <a:spcBef>
                <a:spcPts val="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93" name="Google Shape;93;p15"/>
          <p:cNvSpPr/>
          <p:nvPr>
            <p:ph idx="5" type="chart"/>
          </p:nvPr>
        </p:nvSpPr>
        <p:spPr>
          <a:xfrm>
            <a:off x="501651" y="2125013"/>
            <a:ext cx="5339063" cy="3996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94" name="Google Shape;94;p15"/>
          <p:cNvSpPr txBox="1"/>
          <p:nvPr>
            <p:ph idx="6" type="body"/>
          </p:nvPr>
        </p:nvSpPr>
        <p:spPr>
          <a:xfrm>
            <a:off x="501649" y="1665288"/>
            <a:ext cx="5339064" cy="420687"/>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content">
  <p:cSld name="2 column content">
    <p:spTree>
      <p:nvGrpSpPr>
        <p:cNvPr id="95" name="Shape 95"/>
        <p:cNvGrpSpPr/>
        <p:nvPr/>
      </p:nvGrpSpPr>
      <p:grpSpPr>
        <a:xfrm>
          <a:off x="0" y="0"/>
          <a:ext cx="0" cy="0"/>
          <a:chOff x="0" y="0"/>
          <a:chExt cx="0" cy="0"/>
        </a:xfrm>
      </p:grpSpPr>
      <p:pic>
        <p:nvPicPr>
          <p:cNvPr id="96" name="Google Shape;96;p16"/>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97" name="Google Shape;97;p16"/>
          <p:cNvSpPr txBox="1"/>
          <p:nvPr>
            <p:ph type="title"/>
          </p:nvPr>
        </p:nvSpPr>
        <p:spPr>
          <a:xfrm>
            <a:off x="501652" y="317500"/>
            <a:ext cx="11188699" cy="698501"/>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6"/>
          <p:cNvSpPr txBox="1"/>
          <p:nvPr>
            <p:ph idx="1" type="body"/>
          </p:nvPr>
        </p:nvSpPr>
        <p:spPr>
          <a:xfrm>
            <a:off x="501650" y="1665289"/>
            <a:ext cx="4431857" cy="4716463"/>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a:lvl1pPr>
            <a:lvl2pPr indent="-228600" lvl="1" marL="914400" algn="l">
              <a:spcBef>
                <a:spcPts val="1000"/>
              </a:spcBef>
              <a:spcAft>
                <a:spcPts val="0"/>
              </a:spcAft>
              <a:buClr>
                <a:schemeClr val="dk1"/>
              </a:buClr>
              <a:buSzPts val="1100"/>
              <a:buNone/>
              <a:defRPr/>
            </a:lvl2pPr>
            <a:lvl3pPr indent="-298450" lvl="2" marL="1371600" algn="l">
              <a:spcBef>
                <a:spcPts val="1000"/>
              </a:spcBef>
              <a:spcAft>
                <a:spcPts val="0"/>
              </a:spcAft>
              <a:buClr>
                <a:schemeClr val="dk1"/>
              </a:buClr>
              <a:buSzPts val="1100"/>
              <a:buChar char="•"/>
              <a:defRPr/>
            </a:lvl3pPr>
            <a:lvl4pPr indent="-298450" lvl="3" marL="1828800" algn="l">
              <a:spcBef>
                <a:spcPts val="1000"/>
              </a:spcBef>
              <a:spcAft>
                <a:spcPts val="0"/>
              </a:spcAft>
              <a:buClr>
                <a:schemeClr val="dk1"/>
              </a:buClr>
              <a:buSzPts val="1100"/>
              <a:buChar char="−"/>
              <a:defRPr/>
            </a:lvl4pPr>
            <a:lvl5pPr indent="-298450" lvl="4" marL="2286000" algn="l">
              <a:spcBef>
                <a:spcPts val="1000"/>
              </a:spcBef>
              <a:spcAft>
                <a:spcPts val="0"/>
              </a:spcAft>
              <a:buClr>
                <a:schemeClr val="dk1"/>
              </a:buClr>
              <a:buSzPts val="11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99" name="Google Shape;99;p16"/>
          <p:cNvSpPr txBox="1"/>
          <p:nvPr>
            <p:ph idx="2" type="body"/>
          </p:nvPr>
        </p:nvSpPr>
        <p:spPr>
          <a:xfrm>
            <a:off x="5450349" y="1700214"/>
            <a:ext cx="6240000" cy="4681537"/>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a:lvl1pPr>
            <a:lvl2pPr indent="-228600" lvl="1" marL="914400" algn="l">
              <a:spcBef>
                <a:spcPts val="1000"/>
              </a:spcBef>
              <a:spcAft>
                <a:spcPts val="0"/>
              </a:spcAft>
              <a:buClr>
                <a:schemeClr val="dk1"/>
              </a:buClr>
              <a:buSzPts val="1100"/>
              <a:buNone/>
              <a:defRPr/>
            </a:lvl2pPr>
            <a:lvl3pPr indent="-298450" lvl="2" marL="1371600" algn="l">
              <a:spcBef>
                <a:spcPts val="1000"/>
              </a:spcBef>
              <a:spcAft>
                <a:spcPts val="0"/>
              </a:spcAft>
              <a:buClr>
                <a:schemeClr val="dk1"/>
              </a:buClr>
              <a:buSzPts val="1100"/>
              <a:buChar char="•"/>
              <a:defRPr/>
            </a:lvl3pPr>
            <a:lvl4pPr indent="-298450" lvl="3" marL="1828800" algn="l">
              <a:spcBef>
                <a:spcPts val="1000"/>
              </a:spcBef>
              <a:spcAft>
                <a:spcPts val="0"/>
              </a:spcAft>
              <a:buClr>
                <a:schemeClr val="dk1"/>
              </a:buClr>
              <a:buSzPts val="1100"/>
              <a:buChar char="−"/>
              <a:defRPr/>
            </a:lvl4pPr>
            <a:lvl5pPr indent="-298450" lvl="4" marL="2286000" algn="l">
              <a:spcBef>
                <a:spcPts val="1000"/>
              </a:spcBef>
              <a:spcAft>
                <a:spcPts val="0"/>
              </a:spcAft>
              <a:buClr>
                <a:schemeClr val="dk1"/>
              </a:buClr>
              <a:buSzPts val="11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00" name="Google Shape;100;p16"/>
          <p:cNvSpPr txBox="1"/>
          <p:nvPr>
            <p:ph idx="3" type="body"/>
          </p:nvPr>
        </p:nvSpPr>
        <p:spPr>
          <a:xfrm>
            <a:off x="501650" y="651600"/>
            <a:ext cx="11188700"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with quote ">
  <p:cSld name="2 content with quote ">
    <p:spTree>
      <p:nvGrpSpPr>
        <p:cNvPr id="101" name="Shape 101"/>
        <p:cNvGrpSpPr/>
        <p:nvPr/>
      </p:nvGrpSpPr>
      <p:grpSpPr>
        <a:xfrm>
          <a:off x="0" y="0"/>
          <a:ext cx="0" cy="0"/>
          <a:chOff x="0" y="0"/>
          <a:chExt cx="0" cy="0"/>
        </a:xfrm>
      </p:grpSpPr>
      <p:pic>
        <p:nvPicPr>
          <p:cNvPr id="102" name="Google Shape;102;p17"/>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03" name="Google Shape;103;p17"/>
          <p:cNvSpPr txBox="1"/>
          <p:nvPr>
            <p:ph type="title"/>
          </p:nvPr>
        </p:nvSpPr>
        <p:spPr>
          <a:xfrm>
            <a:off x="501651" y="317500"/>
            <a:ext cx="11188700" cy="698500"/>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7"/>
          <p:cNvSpPr txBox="1"/>
          <p:nvPr>
            <p:ph idx="1" type="body"/>
          </p:nvPr>
        </p:nvSpPr>
        <p:spPr>
          <a:xfrm>
            <a:off x="7577882" y="1658680"/>
            <a:ext cx="4112468" cy="4723072"/>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3"/>
              </a:buClr>
              <a:buSzPts val="2200"/>
              <a:buNone/>
              <a:defRPr sz="2200">
                <a:solidFill>
                  <a:schemeClr val="accent3"/>
                </a:solidFill>
              </a:defRPr>
            </a:lvl1pPr>
            <a:lvl2pPr indent="-228600" lvl="1" marL="914400" algn="l">
              <a:spcBef>
                <a:spcPts val="1000"/>
              </a:spcBef>
              <a:spcAft>
                <a:spcPts val="0"/>
              </a:spcAft>
              <a:buClr>
                <a:schemeClr val="dk1"/>
              </a:buClr>
              <a:buSzPts val="1100"/>
              <a:buNone/>
              <a:defRPr/>
            </a:lvl2pPr>
            <a:lvl3pPr indent="-298450" lvl="2" marL="1371600" algn="l">
              <a:spcBef>
                <a:spcPts val="1000"/>
              </a:spcBef>
              <a:spcAft>
                <a:spcPts val="0"/>
              </a:spcAft>
              <a:buClr>
                <a:schemeClr val="dk1"/>
              </a:buClr>
              <a:buSzPts val="1100"/>
              <a:buChar char="•"/>
              <a:defRPr/>
            </a:lvl3pPr>
            <a:lvl4pPr indent="-298450" lvl="3" marL="1828800" algn="l">
              <a:spcBef>
                <a:spcPts val="1000"/>
              </a:spcBef>
              <a:spcAft>
                <a:spcPts val="0"/>
              </a:spcAft>
              <a:buClr>
                <a:schemeClr val="dk1"/>
              </a:buClr>
              <a:buSzPts val="1100"/>
              <a:buChar char="−"/>
              <a:defRPr/>
            </a:lvl4pPr>
            <a:lvl5pPr indent="-298450" lvl="4" marL="2286000" algn="l">
              <a:spcBef>
                <a:spcPts val="1000"/>
              </a:spcBef>
              <a:spcAft>
                <a:spcPts val="0"/>
              </a:spcAft>
              <a:buClr>
                <a:schemeClr val="dk1"/>
              </a:buClr>
              <a:buSzPts val="11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05" name="Google Shape;105;p17"/>
          <p:cNvSpPr txBox="1"/>
          <p:nvPr>
            <p:ph idx="2" type="body"/>
          </p:nvPr>
        </p:nvSpPr>
        <p:spPr>
          <a:xfrm>
            <a:off x="501651" y="1665288"/>
            <a:ext cx="6506348" cy="4716462"/>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a:lvl1pPr>
            <a:lvl2pPr indent="-228600" lvl="1" marL="914400" algn="l">
              <a:spcBef>
                <a:spcPts val="1000"/>
              </a:spcBef>
              <a:spcAft>
                <a:spcPts val="0"/>
              </a:spcAft>
              <a:buClr>
                <a:schemeClr val="dk1"/>
              </a:buClr>
              <a:buSzPts val="1100"/>
              <a:buNone/>
              <a:defRPr/>
            </a:lvl2pPr>
            <a:lvl3pPr indent="-298450" lvl="2" marL="1371600" algn="l">
              <a:spcBef>
                <a:spcPts val="1000"/>
              </a:spcBef>
              <a:spcAft>
                <a:spcPts val="0"/>
              </a:spcAft>
              <a:buClr>
                <a:schemeClr val="dk1"/>
              </a:buClr>
              <a:buSzPts val="1100"/>
              <a:buChar char="•"/>
              <a:defRPr/>
            </a:lvl3pPr>
            <a:lvl4pPr indent="-298450" lvl="3" marL="1828800" algn="l">
              <a:spcBef>
                <a:spcPts val="1000"/>
              </a:spcBef>
              <a:spcAft>
                <a:spcPts val="0"/>
              </a:spcAft>
              <a:buClr>
                <a:schemeClr val="dk1"/>
              </a:buClr>
              <a:buSzPts val="1100"/>
              <a:buChar char="−"/>
              <a:defRPr/>
            </a:lvl4pPr>
            <a:lvl5pPr indent="-298450" lvl="4" marL="2286000" algn="l">
              <a:spcBef>
                <a:spcPts val="1000"/>
              </a:spcBef>
              <a:spcAft>
                <a:spcPts val="0"/>
              </a:spcAft>
              <a:buClr>
                <a:schemeClr val="dk1"/>
              </a:buClr>
              <a:buSzPts val="11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06" name="Google Shape;106;p17"/>
          <p:cNvSpPr txBox="1"/>
          <p:nvPr>
            <p:ph idx="3" type="body"/>
          </p:nvPr>
        </p:nvSpPr>
        <p:spPr>
          <a:xfrm>
            <a:off x="501652" y="651600"/>
            <a:ext cx="11188699"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profile">
  <p:cSld name="Team profile">
    <p:spTree>
      <p:nvGrpSpPr>
        <p:cNvPr id="107" name="Shape 107"/>
        <p:cNvGrpSpPr/>
        <p:nvPr/>
      </p:nvGrpSpPr>
      <p:grpSpPr>
        <a:xfrm>
          <a:off x="0" y="0"/>
          <a:ext cx="0" cy="0"/>
          <a:chOff x="0" y="0"/>
          <a:chExt cx="0" cy="0"/>
        </a:xfrm>
      </p:grpSpPr>
      <p:pic>
        <p:nvPicPr>
          <p:cNvPr id="108" name="Google Shape;108;p18"/>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09" name="Google Shape;109;p18"/>
          <p:cNvSpPr txBox="1"/>
          <p:nvPr>
            <p:ph type="title"/>
          </p:nvPr>
        </p:nvSpPr>
        <p:spPr>
          <a:xfrm>
            <a:off x="501651" y="317500"/>
            <a:ext cx="11188700" cy="698500"/>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8"/>
          <p:cNvSpPr/>
          <p:nvPr>
            <p:ph idx="2" type="pic"/>
          </p:nvPr>
        </p:nvSpPr>
        <p:spPr>
          <a:xfrm>
            <a:off x="501649" y="1700213"/>
            <a:ext cx="2712000" cy="1260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11" name="Google Shape;111;p18"/>
          <p:cNvSpPr/>
          <p:nvPr>
            <p:ph idx="3" type="pic"/>
          </p:nvPr>
        </p:nvSpPr>
        <p:spPr>
          <a:xfrm>
            <a:off x="3327216" y="1700213"/>
            <a:ext cx="2712000" cy="1260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12" name="Google Shape;112;p18"/>
          <p:cNvSpPr/>
          <p:nvPr>
            <p:ph idx="4" type="pic"/>
          </p:nvPr>
        </p:nvSpPr>
        <p:spPr>
          <a:xfrm>
            <a:off x="6152783" y="1700213"/>
            <a:ext cx="2712000" cy="1260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13" name="Google Shape;113;p18"/>
          <p:cNvSpPr/>
          <p:nvPr>
            <p:ph idx="5" type="pic"/>
          </p:nvPr>
        </p:nvSpPr>
        <p:spPr>
          <a:xfrm>
            <a:off x="8978351" y="1700213"/>
            <a:ext cx="2712000" cy="1260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14" name="Google Shape;114;p18"/>
          <p:cNvSpPr txBox="1"/>
          <p:nvPr>
            <p:ph idx="1" type="body"/>
          </p:nvPr>
        </p:nvSpPr>
        <p:spPr>
          <a:xfrm>
            <a:off x="501650" y="3124200"/>
            <a:ext cx="2720468" cy="3257548"/>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0"/>
              </a:spcBef>
              <a:spcAft>
                <a:spcPts val="0"/>
              </a:spcAft>
              <a:buClr>
                <a:schemeClr val="dk1"/>
              </a:buClr>
              <a:buSzPts val="1100"/>
              <a:buNone/>
              <a:defRPr/>
            </a:lvl3pPr>
            <a:lvl4pPr indent="-298450" lvl="3" marL="1828800" algn="l">
              <a:spcBef>
                <a:spcPts val="0"/>
              </a:spcBef>
              <a:spcAft>
                <a:spcPts val="0"/>
              </a:spcAft>
              <a:buClr>
                <a:schemeClr val="dk1"/>
              </a:buClr>
              <a:buSzPts val="1100"/>
              <a:buFont typeface="Arial"/>
              <a:buChar char="•"/>
              <a:defRPr/>
            </a:lvl4pPr>
            <a:lvl5pPr indent="-298450" lvl="4" marL="2286000" algn="l">
              <a:spcBef>
                <a:spcPts val="0"/>
              </a:spcBef>
              <a:spcAft>
                <a:spcPts val="0"/>
              </a:spcAft>
              <a:buClr>
                <a:schemeClr val="dk1"/>
              </a:buClr>
              <a:buSzPts val="1100"/>
              <a:buChar char="−"/>
              <a:defRPr/>
            </a:lvl5pPr>
            <a:lvl6pPr indent="-304800" lvl="5" marL="2743200" algn="l">
              <a:spcBef>
                <a:spcPts val="0"/>
              </a:spcBef>
              <a:spcAft>
                <a:spcPts val="0"/>
              </a:spcAft>
              <a:buClr>
                <a:schemeClr val="dk1"/>
              </a:buClr>
              <a:buSzPts val="1200"/>
              <a:buFont typeface="Verdana"/>
              <a:buChar char="−"/>
              <a:defRPr/>
            </a:lvl6pPr>
            <a:lvl7pPr indent="-304800" lvl="6" marL="3200400" algn="l">
              <a:spcBef>
                <a:spcPts val="0"/>
              </a:spcBef>
              <a:spcAft>
                <a:spcPts val="0"/>
              </a:spcAft>
              <a:buClr>
                <a:schemeClr val="dk1"/>
              </a:buClr>
              <a:buSzPts val="1200"/>
              <a:buChar char="−"/>
              <a:defRPr/>
            </a:lvl7pPr>
            <a:lvl8pPr indent="-304800" lvl="7" marL="3657600" algn="l">
              <a:spcBef>
                <a:spcPts val="0"/>
              </a:spcBef>
              <a:spcAft>
                <a:spcPts val="0"/>
              </a:spcAft>
              <a:buClr>
                <a:schemeClr val="dk1"/>
              </a:buClr>
              <a:buSzPts val="1200"/>
              <a:buChar char="−"/>
              <a:defRPr/>
            </a:lvl8pPr>
            <a:lvl9pPr indent="-304800" lvl="8" marL="4114800" algn="l">
              <a:spcBef>
                <a:spcPts val="0"/>
              </a:spcBef>
              <a:spcAft>
                <a:spcPts val="0"/>
              </a:spcAft>
              <a:buClr>
                <a:schemeClr val="dk1"/>
              </a:buClr>
              <a:buSzPts val="1200"/>
              <a:buChar char="−"/>
              <a:defRPr/>
            </a:lvl9pPr>
          </a:lstStyle>
          <a:p/>
        </p:txBody>
      </p:sp>
      <p:sp>
        <p:nvSpPr>
          <p:cNvPr id="115" name="Google Shape;115;p18"/>
          <p:cNvSpPr txBox="1"/>
          <p:nvPr>
            <p:ph idx="6" type="body"/>
          </p:nvPr>
        </p:nvSpPr>
        <p:spPr>
          <a:xfrm>
            <a:off x="6149963" y="3120551"/>
            <a:ext cx="2712000" cy="3261199"/>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0"/>
              </a:spcBef>
              <a:spcAft>
                <a:spcPts val="0"/>
              </a:spcAft>
              <a:buClr>
                <a:schemeClr val="dk1"/>
              </a:buClr>
              <a:buSzPts val="1100"/>
              <a:buNone/>
              <a:defRPr/>
            </a:lvl3pPr>
            <a:lvl4pPr indent="-298450" lvl="3" marL="1828800" algn="l">
              <a:spcBef>
                <a:spcPts val="0"/>
              </a:spcBef>
              <a:spcAft>
                <a:spcPts val="0"/>
              </a:spcAft>
              <a:buClr>
                <a:schemeClr val="dk1"/>
              </a:buClr>
              <a:buSzPts val="1100"/>
              <a:buFont typeface="Arial"/>
              <a:buChar char="•"/>
              <a:defRPr/>
            </a:lvl4pPr>
            <a:lvl5pPr indent="-298450" lvl="4" marL="2286000" algn="l">
              <a:spcBef>
                <a:spcPts val="0"/>
              </a:spcBef>
              <a:spcAft>
                <a:spcPts val="0"/>
              </a:spcAft>
              <a:buClr>
                <a:schemeClr val="dk1"/>
              </a:buClr>
              <a:buSzPts val="1100"/>
              <a:buChar char="−"/>
              <a:defRPr/>
            </a:lvl5pPr>
            <a:lvl6pPr indent="-304800" lvl="5" marL="2743200" algn="l">
              <a:spcBef>
                <a:spcPts val="0"/>
              </a:spcBef>
              <a:spcAft>
                <a:spcPts val="0"/>
              </a:spcAft>
              <a:buClr>
                <a:schemeClr val="dk1"/>
              </a:buClr>
              <a:buSzPts val="1200"/>
              <a:buFont typeface="Verdana"/>
              <a:buChar char="−"/>
              <a:defRPr/>
            </a:lvl6pPr>
            <a:lvl7pPr indent="-304800" lvl="6" marL="3200400" algn="l">
              <a:spcBef>
                <a:spcPts val="0"/>
              </a:spcBef>
              <a:spcAft>
                <a:spcPts val="0"/>
              </a:spcAft>
              <a:buClr>
                <a:schemeClr val="dk1"/>
              </a:buClr>
              <a:buSzPts val="1200"/>
              <a:buChar char="−"/>
              <a:defRPr/>
            </a:lvl7pPr>
            <a:lvl8pPr indent="-304800" lvl="7" marL="3657600" algn="l">
              <a:spcBef>
                <a:spcPts val="0"/>
              </a:spcBef>
              <a:spcAft>
                <a:spcPts val="0"/>
              </a:spcAft>
              <a:buClr>
                <a:schemeClr val="dk1"/>
              </a:buClr>
              <a:buSzPts val="1200"/>
              <a:buChar char="−"/>
              <a:defRPr/>
            </a:lvl8pPr>
            <a:lvl9pPr indent="-304800" lvl="8" marL="4114800" algn="l">
              <a:spcBef>
                <a:spcPts val="0"/>
              </a:spcBef>
              <a:spcAft>
                <a:spcPts val="0"/>
              </a:spcAft>
              <a:buClr>
                <a:schemeClr val="dk1"/>
              </a:buClr>
              <a:buSzPts val="1200"/>
              <a:buChar char="−"/>
              <a:defRPr/>
            </a:lvl9pPr>
          </a:lstStyle>
          <a:p/>
        </p:txBody>
      </p:sp>
      <p:sp>
        <p:nvSpPr>
          <p:cNvPr id="116" name="Google Shape;116;p18"/>
          <p:cNvSpPr txBox="1"/>
          <p:nvPr>
            <p:ph idx="7" type="body"/>
          </p:nvPr>
        </p:nvSpPr>
        <p:spPr>
          <a:xfrm>
            <a:off x="3330040" y="3124200"/>
            <a:ext cx="2712000" cy="3257549"/>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0"/>
              </a:spcBef>
              <a:spcAft>
                <a:spcPts val="0"/>
              </a:spcAft>
              <a:buClr>
                <a:schemeClr val="dk1"/>
              </a:buClr>
              <a:buSzPts val="1100"/>
              <a:buNone/>
              <a:defRPr/>
            </a:lvl3pPr>
            <a:lvl4pPr indent="-298450" lvl="3" marL="1828800" algn="l">
              <a:spcBef>
                <a:spcPts val="0"/>
              </a:spcBef>
              <a:spcAft>
                <a:spcPts val="0"/>
              </a:spcAft>
              <a:buClr>
                <a:schemeClr val="dk1"/>
              </a:buClr>
              <a:buSzPts val="1100"/>
              <a:buFont typeface="Arial"/>
              <a:buChar char="•"/>
              <a:defRPr/>
            </a:lvl4pPr>
            <a:lvl5pPr indent="-298450" lvl="4" marL="2286000" algn="l">
              <a:spcBef>
                <a:spcPts val="0"/>
              </a:spcBef>
              <a:spcAft>
                <a:spcPts val="0"/>
              </a:spcAft>
              <a:buClr>
                <a:schemeClr val="dk1"/>
              </a:buClr>
              <a:buSzPts val="1100"/>
              <a:buChar char="−"/>
              <a:defRPr/>
            </a:lvl5pPr>
            <a:lvl6pPr indent="-304800" lvl="5" marL="2743200" algn="l">
              <a:spcBef>
                <a:spcPts val="0"/>
              </a:spcBef>
              <a:spcAft>
                <a:spcPts val="0"/>
              </a:spcAft>
              <a:buClr>
                <a:schemeClr val="dk1"/>
              </a:buClr>
              <a:buSzPts val="1200"/>
              <a:buFont typeface="Verdana"/>
              <a:buChar char="−"/>
              <a:defRPr/>
            </a:lvl6pPr>
            <a:lvl7pPr indent="-304800" lvl="6" marL="3200400" algn="l">
              <a:spcBef>
                <a:spcPts val="0"/>
              </a:spcBef>
              <a:spcAft>
                <a:spcPts val="0"/>
              </a:spcAft>
              <a:buClr>
                <a:schemeClr val="dk1"/>
              </a:buClr>
              <a:buSzPts val="1200"/>
              <a:buChar char="−"/>
              <a:defRPr/>
            </a:lvl7pPr>
            <a:lvl8pPr indent="-304800" lvl="7" marL="3657600" algn="l">
              <a:spcBef>
                <a:spcPts val="0"/>
              </a:spcBef>
              <a:spcAft>
                <a:spcPts val="0"/>
              </a:spcAft>
              <a:buClr>
                <a:schemeClr val="dk1"/>
              </a:buClr>
              <a:buSzPts val="1200"/>
              <a:buChar char="−"/>
              <a:defRPr/>
            </a:lvl8pPr>
            <a:lvl9pPr indent="-304800" lvl="8" marL="4114800" algn="l">
              <a:spcBef>
                <a:spcPts val="0"/>
              </a:spcBef>
              <a:spcAft>
                <a:spcPts val="0"/>
              </a:spcAft>
              <a:buClr>
                <a:schemeClr val="dk1"/>
              </a:buClr>
              <a:buSzPts val="1200"/>
              <a:buChar char="−"/>
              <a:defRPr/>
            </a:lvl9pPr>
          </a:lstStyle>
          <a:p/>
        </p:txBody>
      </p:sp>
      <p:sp>
        <p:nvSpPr>
          <p:cNvPr id="117" name="Google Shape;117;p18"/>
          <p:cNvSpPr txBox="1"/>
          <p:nvPr>
            <p:ph idx="8" type="body"/>
          </p:nvPr>
        </p:nvSpPr>
        <p:spPr>
          <a:xfrm>
            <a:off x="8993169" y="3108508"/>
            <a:ext cx="2697183" cy="3273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0"/>
              </a:spcBef>
              <a:spcAft>
                <a:spcPts val="0"/>
              </a:spcAft>
              <a:buClr>
                <a:schemeClr val="dk1"/>
              </a:buClr>
              <a:buSzPts val="1100"/>
              <a:buNone/>
              <a:defRPr/>
            </a:lvl3pPr>
            <a:lvl4pPr indent="-298450" lvl="3" marL="1828800" algn="l">
              <a:spcBef>
                <a:spcPts val="0"/>
              </a:spcBef>
              <a:spcAft>
                <a:spcPts val="0"/>
              </a:spcAft>
              <a:buClr>
                <a:schemeClr val="dk1"/>
              </a:buClr>
              <a:buSzPts val="1100"/>
              <a:buFont typeface="Arial"/>
              <a:buChar char="•"/>
              <a:defRPr/>
            </a:lvl4pPr>
            <a:lvl5pPr indent="-298450" lvl="4" marL="2286000" algn="l">
              <a:spcBef>
                <a:spcPts val="0"/>
              </a:spcBef>
              <a:spcAft>
                <a:spcPts val="0"/>
              </a:spcAft>
              <a:buClr>
                <a:schemeClr val="dk1"/>
              </a:buClr>
              <a:buSzPts val="1100"/>
              <a:buChar char="−"/>
              <a:defRPr/>
            </a:lvl5pPr>
            <a:lvl6pPr indent="-304800" lvl="5" marL="2743200" algn="l">
              <a:spcBef>
                <a:spcPts val="0"/>
              </a:spcBef>
              <a:spcAft>
                <a:spcPts val="0"/>
              </a:spcAft>
              <a:buClr>
                <a:schemeClr val="dk1"/>
              </a:buClr>
              <a:buSzPts val="1200"/>
              <a:buFont typeface="Verdana"/>
              <a:buChar char="−"/>
              <a:defRPr/>
            </a:lvl6pPr>
            <a:lvl7pPr indent="-304800" lvl="6" marL="3200400" algn="l">
              <a:spcBef>
                <a:spcPts val="0"/>
              </a:spcBef>
              <a:spcAft>
                <a:spcPts val="0"/>
              </a:spcAft>
              <a:buClr>
                <a:schemeClr val="dk1"/>
              </a:buClr>
              <a:buSzPts val="1200"/>
              <a:buChar char="−"/>
              <a:defRPr/>
            </a:lvl7pPr>
            <a:lvl8pPr indent="-304800" lvl="7" marL="3657600" algn="l">
              <a:spcBef>
                <a:spcPts val="0"/>
              </a:spcBef>
              <a:spcAft>
                <a:spcPts val="0"/>
              </a:spcAft>
              <a:buClr>
                <a:schemeClr val="dk1"/>
              </a:buClr>
              <a:buSzPts val="1200"/>
              <a:buChar char="−"/>
              <a:defRPr/>
            </a:lvl8pPr>
            <a:lvl9pPr indent="-304800" lvl="8" marL="4114800" algn="l">
              <a:spcBef>
                <a:spcPts val="0"/>
              </a:spcBef>
              <a:spcAft>
                <a:spcPts val="0"/>
              </a:spcAft>
              <a:buClr>
                <a:schemeClr val="dk1"/>
              </a:buClr>
              <a:buSzPts val="1200"/>
              <a:buChar char="−"/>
              <a:defRPr/>
            </a:lvl9pPr>
          </a:lstStyle>
          <a:p/>
        </p:txBody>
      </p:sp>
      <p:sp>
        <p:nvSpPr>
          <p:cNvPr id="118" name="Google Shape;118;p18"/>
          <p:cNvSpPr txBox="1"/>
          <p:nvPr>
            <p:ph idx="9" type="body"/>
          </p:nvPr>
        </p:nvSpPr>
        <p:spPr>
          <a:xfrm>
            <a:off x="501650" y="651600"/>
            <a:ext cx="11188701"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profile 2">
  <p:cSld name="Team profile 2">
    <p:spTree>
      <p:nvGrpSpPr>
        <p:cNvPr id="119" name="Shape 119"/>
        <p:cNvGrpSpPr/>
        <p:nvPr/>
      </p:nvGrpSpPr>
      <p:grpSpPr>
        <a:xfrm>
          <a:off x="0" y="0"/>
          <a:ext cx="0" cy="0"/>
          <a:chOff x="0" y="0"/>
          <a:chExt cx="0" cy="0"/>
        </a:xfrm>
      </p:grpSpPr>
      <p:pic>
        <p:nvPicPr>
          <p:cNvPr id="120" name="Google Shape;120;p19"/>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21" name="Google Shape;121;p19"/>
          <p:cNvSpPr txBox="1"/>
          <p:nvPr>
            <p:ph type="title"/>
          </p:nvPr>
        </p:nvSpPr>
        <p:spPr>
          <a:xfrm>
            <a:off x="501651" y="317500"/>
            <a:ext cx="11188700" cy="698500"/>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9"/>
          <p:cNvSpPr/>
          <p:nvPr/>
        </p:nvSpPr>
        <p:spPr>
          <a:xfrm>
            <a:off x="504000" y="1707173"/>
            <a:ext cx="5496000" cy="5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23" name="Google Shape;123;p19"/>
          <p:cNvSpPr/>
          <p:nvPr/>
        </p:nvSpPr>
        <p:spPr>
          <a:xfrm>
            <a:off x="6224085" y="1700213"/>
            <a:ext cx="5475067" cy="6096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24" name="Google Shape;124;p19"/>
          <p:cNvSpPr/>
          <p:nvPr/>
        </p:nvSpPr>
        <p:spPr>
          <a:xfrm>
            <a:off x="504000" y="4065173"/>
            <a:ext cx="5496000" cy="5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25" name="Google Shape;125;p19"/>
          <p:cNvSpPr/>
          <p:nvPr/>
        </p:nvSpPr>
        <p:spPr>
          <a:xfrm>
            <a:off x="6224085" y="4065173"/>
            <a:ext cx="5475067" cy="5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26" name="Google Shape;126;p19"/>
          <p:cNvSpPr/>
          <p:nvPr>
            <p:ph idx="2" type="pic"/>
          </p:nvPr>
        </p:nvSpPr>
        <p:spPr>
          <a:xfrm>
            <a:off x="504000" y="1880213"/>
            <a:ext cx="1968000" cy="1476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27" name="Google Shape;127;p19"/>
          <p:cNvSpPr/>
          <p:nvPr>
            <p:ph idx="3" type="pic"/>
          </p:nvPr>
        </p:nvSpPr>
        <p:spPr>
          <a:xfrm>
            <a:off x="6224085" y="1880213"/>
            <a:ext cx="1968000" cy="1476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28" name="Google Shape;128;p19"/>
          <p:cNvSpPr/>
          <p:nvPr>
            <p:ph idx="4" type="pic"/>
          </p:nvPr>
        </p:nvSpPr>
        <p:spPr>
          <a:xfrm>
            <a:off x="504000" y="4256213"/>
            <a:ext cx="1968000" cy="1476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29" name="Google Shape;129;p19"/>
          <p:cNvSpPr/>
          <p:nvPr>
            <p:ph idx="5" type="pic"/>
          </p:nvPr>
        </p:nvSpPr>
        <p:spPr>
          <a:xfrm>
            <a:off x="6224085" y="4256213"/>
            <a:ext cx="1968000" cy="1476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30" name="Google Shape;130;p19"/>
          <p:cNvSpPr txBox="1"/>
          <p:nvPr>
            <p:ph idx="1" type="body"/>
          </p:nvPr>
        </p:nvSpPr>
        <p:spPr>
          <a:xfrm>
            <a:off x="2683483" y="1880213"/>
            <a:ext cx="3288000" cy="1944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b="1"/>
            </a:lvl1pPr>
            <a:lvl2pPr indent="-228600" lvl="1" marL="914400" algn="l">
              <a:spcBef>
                <a:spcPts val="0"/>
              </a:spcBef>
              <a:spcAft>
                <a:spcPts val="0"/>
              </a:spcAft>
              <a:buClr>
                <a:schemeClr val="dk1"/>
              </a:buClr>
              <a:buSzPts val="1100"/>
              <a:buNone/>
              <a:defRPr b="0"/>
            </a:lvl2pPr>
            <a:lvl3pPr indent="-342900" lvl="2" marL="1371600" algn="l">
              <a:spcBef>
                <a:spcPts val="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31" name="Google Shape;131;p19"/>
          <p:cNvSpPr txBox="1"/>
          <p:nvPr>
            <p:ph idx="6" type="body"/>
          </p:nvPr>
        </p:nvSpPr>
        <p:spPr>
          <a:xfrm>
            <a:off x="8396560" y="1880213"/>
            <a:ext cx="3302592" cy="1944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b="1"/>
            </a:lvl1pPr>
            <a:lvl2pPr indent="-228600" lvl="1" marL="914400" algn="l">
              <a:spcBef>
                <a:spcPts val="0"/>
              </a:spcBef>
              <a:spcAft>
                <a:spcPts val="0"/>
              </a:spcAft>
              <a:buClr>
                <a:schemeClr val="dk1"/>
              </a:buClr>
              <a:buSzPts val="1100"/>
              <a:buNone/>
              <a:defRPr b="0"/>
            </a:lvl2pPr>
            <a:lvl3pPr indent="-342900" lvl="2" marL="1371600" algn="l">
              <a:spcBef>
                <a:spcPts val="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32" name="Google Shape;132;p19"/>
          <p:cNvSpPr txBox="1"/>
          <p:nvPr>
            <p:ph idx="7" type="body"/>
          </p:nvPr>
        </p:nvSpPr>
        <p:spPr>
          <a:xfrm>
            <a:off x="2683483" y="4256213"/>
            <a:ext cx="3288000" cy="1944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b="1"/>
            </a:lvl1pPr>
            <a:lvl2pPr indent="-228600" lvl="1" marL="914400" algn="l">
              <a:spcBef>
                <a:spcPts val="0"/>
              </a:spcBef>
              <a:spcAft>
                <a:spcPts val="0"/>
              </a:spcAft>
              <a:buClr>
                <a:schemeClr val="dk1"/>
              </a:buClr>
              <a:buSzPts val="1100"/>
              <a:buNone/>
              <a:defRPr b="0"/>
            </a:lvl2pPr>
            <a:lvl3pPr indent="-342900" lvl="2" marL="1371600" algn="l">
              <a:spcBef>
                <a:spcPts val="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33" name="Google Shape;133;p19"/>
          <p:cNvSpPr txBox="1"/>
          <p:nvPr>
            <p:ph idx="8" type="body"/>
          </p:nvPr>
        </p:nvSpPr>
        <p:spPr>
          <a:xfrm>
            <a:off x="8396560" y="4256213"/>
            <a:ext cx="3302592" cy="1944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b="1"/>
            </a:lvl1pPr>
            <a:lvl2pPr indent="-228600" lvl="1" marL="914400" algn="l">
              <a:spcBef>
                <a:spcPts val="0"/>
              </a:spcBef>
              <a:spcAft>
                <a:spcPts val="0"/>
              </a:spcAft>
              <a:buClr>
                <a:schemeClr val="dk1"/>
              </a:buClr>
              <a:buSzPts val="1100"/>
              <a:buNone/>
              <a:defRPr b="0"/>
            </a:lvl2pPr>
            <a:lvl3pPr indent="-342900" lvl="2" marL="1371600" algn="l">
              <a:spcBef>
                <a:spcPts val="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34" name="Google Shape;134;p19"/>
          <p:cNvSpPr txBox="1"/>
          <p:nvPr>
            <p:ph idx="9" type="body"/>
          </p:nvPr>
        </p:nvSpPr>
        <p:spPr>
          <a:xfrm>
            <a:off x="501651" y="651600"/>
            <a:ext cx="11162349"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and text">
  <p:cSld name="3 picture and text">
    <p:spTree>
      <p:nvGrpSpPr>
        <p:cNvPr id="135" name="Shape 135"/>
        <p:cNvGrpSpPr/>
        <p:nvPr/>
      </p:nvGrpSpPr>
      <p:grpSpPr>
        <a:xfrm>
          <a:off x="0" y="0"/>
          <a:ext cx="0" cy="0"/>
          <a:chOff x="0" y="0"/>
          <a:chExt cx="0" cy="0"/>
        </a:xfrm>
      </p:grpSpPr>
      <p:pic>
        <p:nvPicPr>
          <p:cNvPr id="136" name="Google Shape;136;p20"/>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37" name="Google Shape;137;p20"/>
          <p:cNvSpPr txBox="1"/>
          <p:nvPr>
            <p:ph type="title"/>
          </p:nvPr>
        </p:nvSpPr>
        <p:spPr>
          <a:xfrm>
            <a:off x="501651" y="317502"/>
            <a:ext cx="11188700" cy="698499"/>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0"/>
          <p:cNvSpPr/>
          <p:nvPr>
            <p:ph idx="2" type="pic"/>
          </p:nvPr>
        </p:nvSpPr>
        <p:spPr>
          <a:xfrm>
            <a:off x="501651" y="1700214"/>
            <a:ext cx="3695700" cy="19716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39" name="Google Shape;139;p20"/>
          <p:cNvSpPr/>
          <p:nvPr>
            <p:ph idx="3" type="pic"/>
          </p:nvPr>
        </p:nvSpPr>
        <p:spPr>
          <a:xfrm>
            <a:off x="8006398" y="1700214"/>
            <a:ext cx="3683953" cy="19716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40" name="Google Shape;140;p20"/>
          <p:cNvSpPr/>
          <p:nvPr>
            <p:ph idx="4" type="pic"/>
          </p:nvPr>
        </p:nvSpPr>
        <p:spPr>
          <a:xfrm>
            <a:off x="4273075" y="1700214"/>
            <a:ext cx="3657600" cy="19716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41" name="Google Shape;141;p20"/>
          <p:cNvSpPr txBox="1"/>
          <p:nvPr>
            <p:ph idx="1" type="body"/>
          </p:nvPr>
        </p:nvSpPr>
        <p:spPr>
          <a:xfrm>
            <a:off x="501651" y="3832225"/>
            <a:ext cx="3683949" cy="20952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42" name="Google Shape;142;p20"/>
          <p:cNvSpPr txBox="1"/>
          <p:nvPr>
            <p:ph idx="5" type="body"/>
          </p:nvPr>
        </p:nvSpPr>
        <p:spPr>
          <a:xfrm>
            <a:off x="4267200" y="3832225"/>
            <a:ext cx="3657600" cy="20952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43" name="Google Shape;143;p20"/>
          <p:cNvSpPr txBox="1"/>
          <p:nvPr>
            <p:ph idx="6" type="body"/>
          </p:nvPr>
        </p:nvSpPr>
        <p:spPr>
          <a:xfrm>
            <a:off x="8006398" y="3832225"/>
            <a:ext cx="3683953" cy="20952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44" name="Google Shape;144;p20"/>
          <p:cNvSpPr txBox="1"/>
          <p:nvPr>
            <p:ph idx="7" type="body"/>
          </p:nvPr>
        </p:nvSpPr>
        <p:spPr>
          <a:xfrm>
            <a:off x="501651" y="651600"/>
            <a:ext cx="11162349"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s of text">
  <p:cSld name="2 columns of text">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21" name="Google Shape;21;p3"/>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23" name="Google Shape;23;p3"/>
          <p:cNvSpPr txBox="1"/>
          <p:nvPr>
            <p:ph idx="2" type="body"/>
          </p:nvPr>
        </p:nvSpPr>
        <p:spPr>
          <a:xfrm>
            <a:off x="501651" y="1665289"/>
            <a:ext cx="5305579" cy="4716461"/>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a:lvl1pPr>
            <a:lvl2pPr indent="-228600" lvl="1" marL="914400" algn="l">
              <a:spcBef>
                <a:spcPts val="1000"/>
              </a:spcBef>
              <a:spcAft>
                <a:spcPts val="0"/>
              </a:spcAft>
              <a:buClr>
                <a:schemeClr val="dk1"/>
              </a:buClr>
              <a:buSzPts val="1100"/>
              <a:buNone/>
              <a:defRPr/>
            </a:lvl2pPr>
            <a:lvl3pPr indent="-298450" lvl="2" marL="1371600" algn="l">
              <a:spcBef>
                <a:spcPts val="1000"/>
              </a:spcBef>
              <a:spcAft>
                <a:spcPts val="0"/>
              </a:spcAft>
              <a:buClr>
                <a:schemeClr val="dk1"/>
              </a:buClr>
              <a:buSzPts val="1100"/>
              <a:buChar char="•"/>
              <a:defRPr/>
            </a:lvl3pPr>
            <a:lvl4pPr indent="-298450" lvl="3" marL="1828800" algn="l">
              <a:spcBef>
                <a:spcPts val="1000"/>
              </a:spcBef>
              <a:spcAft>
                <a:spcPts val="0"/>
              </a:spcAft>
              <a:buClr>
                <a:schemeClr val="dk1"/>
              </a:buClr>
              <a:buSzPts val="1100"/>
              <a:buChar char="−"/>
              <a:defRPr/>
            </a:lvl4pPr>
            <a:lvl5pPr indent="-298450" lvl="4" marL="2286000" algn="l">
              <a:spcBef>
                <a:spcPts val="1000"/>
              </a:spcBef>
              <a:spcAft>
                <a:spcPts val="0"/>
              </a:spcAft>
              <a:buClr>
                <a:schemeClr val="dk1"/>
              </a:buClr>
              <a:buSzPts val="11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24" name="Google Shape;24;p3"/>
          <p:cNvSpPr txBox="1"/>
          <p:nvPr>
            <p:ph idx="3" type="body"/>
          </p:nvPr>
        </p:nvSpPr>
        <p:spPr>
          <a:xfrm>
            <a:off x="6381539" y="1665289"/>
            <a:ext cx="5322781" cy="4716461"/>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a:lvl1pPr>
            <a:lvl2pPr indent="-228600" lvl="1" marL="914400" algn="l">
              <a:spcBef>
                <a:spcPts val="1000"/>
              </a:spcBef>
              <a:spcAft>
                <a:spcPts val="0"/>
              </a:spcAft>
              <a:buClr>
                <a:schemeClr val="dk1"/>
              </a:buClr>
              <a:buSzPts val="1100"/>
              <a:buNone/>
              <a:defRPr/>
            </a:lvl2pPr>
            <a:lvl3pPr indent="-298450" lvl="2" marL="1371600" algn="l">
              <a:spcBef>
                <a:spcPts val="1000"/>
              </a:spcBef>
              <a:spcAft>
                <a:spcPts val="0"/>
              </a:spcAft>
              <a:buClr>
                <a:schemeClr val="dk1"/>
              </a:buClr>
              <a:buSzPts val="1100"/>
              <a:buChar char="•"/>
              <a:defRPr/>
            </a:lvl3pPr>
            <a:lvl4pPr indent="-298450" lvl="3" marL="1828800" algn="l">
              <a:spcBef>
                <a:spcPts val="1000"/>
              </a:spcBef>
              <a:spcAft>
                <a:spcPts val="0"/>
              </a:spcAft>
              <a:buClr>
                <a:schemeClr val="dk1"/>
              </a:buClr>
              <a:buSzPts val="1100"/>
              <a:buChar char="−"/>
              <a:defRPr/>
            </a:lvl4pPr>
            <a:lvl5pPr indent="-298450" lvl="4" marL="2286000" algn="l">
              <a:spcBef>
                <a:spcPts val="1000"/>
              </a:spcBef>
              <a:spcAft>
                <a:spcPts val="0"/>
              </a:spcAft>
              <a:buClr>
                <a:schemeClr val="dk1"/>
              </a:buClr>
              <a:buSzPts val="11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 &amp; subtitle">
    <p:spTree>
      <p:nvGrpSpPr>
        <p:cNvPr id="145" name="Shape 145"/>
        <p:cNvGrpSpPr/>
        <p:nvPr/>
      </p:nvGrpSpPr>
      <p:grpSpPr>
        <a:xfrm>
          <a:off x="0" y="0"/>
          <a:ext cx="0" cy="0"/>
          <a:chOff x="0" y="0"/>
          <a:chExt cx="0" cy="0"/>
        </a:xfrm>
      </p:grpSpPr>
      <p:pic>
        <p:nvPicPr>
          <p:cNvPr id="146" name="Google Shape;146;p21"/>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47" name="Google Shape;147;p21"/>
          <p:cNvSpPr txBox="1"/>
          <p:nvPr>
            <p:ph idx="1" type="body"/>
          </p:nvPr>
        </p:nvSpPr>
        <p:spPr>
          <a:xfrm>
            <a:off x="501650" y="651600"/>
            <a:ext cx="11188700"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48" name="Google Shape;148;p21"/>
          <p:cNvSpPr txBox="1"/>
          <p:nvPr>
            <p:ph type="title"/>
          </p:nvPr>
        </p:nvSpPr>
        <p:spPr>
          <a:xfrm>
            <a:off x="501650" y="317500"/>
            <a:ext cx="11188700" cy="698501"/>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alifications 2 x 1">
  <p:cSld name="Qualifications 2 x 1">
    <p:spTree>
      <p:nvGrpSpPr>
        <p:cNvPr id="149" name="Shape 149"/>
        <p:cNvGrpSpPr/>
        <p:nvPr/>
      </p:nvGrpSpPr>
      <p:grpSpPr>
        <a:xfrm>
          <a:off x="0" y="0"/>
          <a:ext cx="0" cy="0"/>
          <a:chOff x="0" y="0"/>
          <a:chExt cx="0" cy="0"/>
        </a:xfrm>
      </p:grpSpPr>
      <p:pic>
        <p:nvPicPr>
          <p:cNvPr id="150" name="Google Shape;150;p2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1" name="Google Shape;151;p22"/>
          <p:cNvSpPr txBox="1"/>
          <p:nvPr>
            <p:ph idx="1" type="body"/>
          </p:nvPr>
        </p:nvSpPr>
        <p:spPr>
          <a:xfrm>
            <a:off x="504000" y="1857892"/>
            <a:ext cx="5466824" cy="169545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52" name="Google Shape;152;p22"/>
          <p:cNvSpPr txBox="1"/>
          <p:nvPr>
            <p:ph idx="2" type="body"/>
          </p:nvPr>
        </p:nvSpPr>
        <p:spPr>
          <a:xfrm>
            <a:off x="6246195" y="1857892"/>
            <a:ext cx="5444156" cy="169545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53" name="Google Shape;153;p22"/>
          <p:cNvSpPr txBox="1"/>
          <p:nvPr>
            <p:ph type="title"/>
          </p:nvPr>
        </p:nvSpPr>
        <p:spPr>
          <a:xfrm>
            <a:off x="501651" y="317502"/>
            <a:ext cx="11188700" cy="698499"/>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22"/>
          <p:cNvSpPr/>
          <p:nvPr/>
        </p:nvSpPr>
        <p:spPr>
          <a:xfrm>
            <a:off x="504000" y="1705378"/>
            <a:ext cx="5466824" cy="53044"/>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55" name="Google Shape;155;p22"/>
          <p:cNvSpPr/>
          <p:nvPr/>
        </p:nvSpPr>
        <p:spPr>
          <a:xfrm>
            <a:off x="6246195" y="1705378"/>
            <a:ext cx="5452957" cy="53044"/>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56" name="Google Shape;156;p22"/>
          <p:cNvSpPr/>
          <p:nvPr>
            <p:ph idx="3" type="pic"/>
          </p:nvPr>
        </p:nvSpPr>
        <p:spPr>
          <a:xfrm>
            <a:off x="4769491" y="1863917"/>
            <a:ext cx="1210207" cy="5492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57" name="Google Shape;157;p22"/>
          <p:cNvSpPr/>
          <p:nvPr>
            <p:ph idx="4" type="pic"/>
          </p:nvPr>
        </p:nvSpPr>
        <p:spPr>
          <a:xfrm>
            <a:off x="10424617" y="1857893"/>
            <a:ext cx="1244161" cy="5492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58" name="Google Shape;158;p22"/>
          <p:cNvSpPr txBox="1"/>
          <p:nvPr>
            <p:ph idx="5" type="body"/>
          </p:nvPr>
        </p:nvSpPr>
        <p:spPr>
          <a:xfrm>
            <a:off x="501650" y="651600"/>
            <a:ext cx="11188700"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alifications 2 x 2">
  <p:cSld name="Qualifications 2 x 2">
    <p:spTree>
      <p:nvGrpSpPr>
        <p:cNvPr id="159" name="Shape 159"/>
        <p:cNvGrpSpPr/>
        <p:nvPr/>
      </p:nvGrpSpPr>
      <p:grpSpPr>
        <a:xfrm>
          <a:off x="0" y="0"/>
          <a:ext cx="0" cy="0"/>
          <a:chOff x="0" y="0"/>
          <a:chExt cx="0" cy="0"/>
        </a:xfrm>
      </p:grpSpPr>
      <p:pic>
        <p:nvPicPr>
          <p:cNvPr id="160" name="Google Shape;160;p23"/>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1" name="Google Shape;161;p23"/>
          <p:cNvSpPr txBox="1"/>
          <p:nvPr>
            <p:ph idx="1" type="body"/>
          </p:nvPr>
        </p:nvSpPr>
        <p:spPr>
          <a:xfrm>
            <a:off x="504000" y="1857892"/>
            <a:ext cx="5468941" cy="169545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62" name="Google Shape;162;p23"/>
          <p:cNvSpPr txBox="1"/>
          <p:nvPr>
            <p:ph idx="2" type="body"/>
          </p:nvPr>
        </p:nvSpPr>
        <p:spPr>
          <a:xfrm>
            <a:off x="6246195" y="1857892"/>
            <a:ext cx="5454668" cy="169545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63" name="Google Shape;163;p23"/>
          <p:cNvSpPr txBox="1"/>
          <p:nvPr>
            <p:ph type="title"/>
          </p:nvPr>
        </p:nvSpPr>
        <p:spPr>
          <a:xfrm>
            <a:off x="501651" y="317501"/>
            <a:ext cx="11188700" cy="697888"/>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23"/>
          <p:cNvSpPr/>
          <p:nvPr/>
        </p:nvSpPr>
        <p:spPr>
          <a:xfrm>
            <a:off x="504000" y="1705378"/>
            <a:ext cx="5466824" cy="53044"/>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65" name="Google Shape;165;p23"/>
          <p:cNvSpPr/>
          <p:nvPr/>
        </p:nvSpPr>
        <p:spPr>
          <a:xfrm>
            <a:off x="6246195" y="1705378"/>
            <a:ext cx="5452957" cy="53044"/>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66" name="Google Shape;166;p23"/>
          <p:cNvSpPr/>
          <p:nvPr>
            <p:ph idx="3" type="pic"/>
          </p:nvPr>
        </p:nvSpPr>
        <p:spPr>
          <a:xfrm>
            <a:off x="10424617" y="1857893"/>
            <a:ext cx="1244161" cy="5492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67" name="Google Shape;167;p23"/>
          <p:cNvSpPr txBox="1"/>
          <p:nvPr>
            <p:ph idx="4" type="body"/>
          </p:nvPr>
        </p:nvSpPr>
        <p:spPr>
          <a:xfrm>
            <a:off x="504000" y="4249682"/>
            <a:ext cx="5466824" cy="169545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68" name="Google Shape;168;p23"/>
          <p:cNvSpPr txBox="1"/>
          <p:nvPr>
            <p:ph idx="5" type="body"/>
          </p:nvPr>
        </p:nvSpPr>
        <p:spPr>
          <a:xfrm>
            <a:off x="6246194" y="4249682"/>
            <a:ext cx="5452959" cy="169545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69" name="Google Shape;169;p23"/>
          <p:cNvSpPr/>
          <p:nvPr/>
        </p:nvSpPr>
        <p:spPr>
          <a:xfrm>
            <a:off x="504001" y="4103518"/>
            <a:ext cx="5468943" cy="5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70" name="Google Shape;170;p23"/>
          <p:cNvSpPr/>
          <p:nvPr/>
        </p:nvSpPr>
        <p:spPr>
          <a:xfrm>
            <a:off x="6246194" y="4103518"/>
            <a:ext cx="5444716" cy="5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71" name="Google Shape;171;p23"/>
          <p:cNvSpPr/>
          <p:nvPr>
            <p:ph idx="6" type="pic"/>
          </p:nvPr>
        </p:nvSpPr>
        <p:spPr>
          <a:xfrm>
            <a:off x="4754494" y="4255707"/>
            <a:ext cx="1239381" cy="5492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72" name="Google Shape;172;p23"/>
          <p:cNvSpPr/>
          <p:nvPr>
            <p:ph idx="7" type="pic"/>
          </p:nvPr>
        </p:nvSpPr>
        <p:spPr>
          <a:xfrm>
            <a:off x="10424617" y="4249683"/>
            <a:ext cx="1244160" cy="5492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73" name="Google Shape;173;p23"/>
          <p:cNvSpPr txBox="1"/>
          <p:nvPr>
            <p:ph idx="8" type="body"/>
          </p:nvPr>
        </p:nvSpPr>
        <p:spPr>
          <a:xfrm>
            <a:off x="501651" y="651600"/>
            <a:ext cx="11197501"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74" name="Google Shape;174;p23"/>
          <p:cNvSpPr/>
          <p:nvPr>
            <p:ph idx="9" type="pic"/>
          </p:nvPr>
        </p:nvSpPr>
        <p:spPr>
          <a:xfrm>
            <a:off x="4769491" y="1863917"/>
            <a:ext cx="1210207" cy="5492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green line">
  <p:cSld name="3 column green line">
    <p:spTree>
      <p:nvGrpSpPr>
        <p:cNvPr id="175" name="Shape 175"/>
        <p:cNvGrpSpPr/>
        <p:nvPr/>
      </p:nvGrpSpPr>
      <p:grpSpPr>
        <a:xfrm>
          <a:off x="0" y="0"/>
          <a:ext cx="0" cy="0"/>
          <a:chOff x="0" y="0"/>
          <a:chExt cx="0" cy="0"/>
        </a:xfrm>
      </p:grpSpPr>
      <p:pic>
        <p:nvPicPr>
          <p:cNvPr id="176" name="Google Shape;176;p24"/>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77" name="Google Shape;177;p24"/>
          <p:cNvSpPr txBox="1"/>
          <p:nvPr>
            <p:ph type="title"/>
          </p:nvPr>
        </p:nvSpPr>
        <p:spPr>
          <a:xfrm>
            <a:off x="501651" y="317501"/>
            <a:ext cx="11188700" cy="692150"/>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24"/>
          <p:cNvSpPr/>
          <p:nvPr/>
        </p:nvSpPr>
        <p:spPr>
          <a:xfrm>
            <a:off x="4320000" y="1705968"/>
            <a:ext cx="3556117" cy="5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79" name="Google Shape;179;p24"/>
          <p:cNvSpPr/>
          <p:nvPr/>
        </p:nvSpPr>
        <p:spPr>
          <a:xfrm>
            <a:off x="504000" y="1700214"/>
            <a:ext cx="3560000" cy="5975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80" name="Google Shape;180;p24"/>
          <p:cNvSpPr/>
          <p:nvPr/>
        </p:nvSpPr>
        <p:spPr>
          <a:xfrm>
            <a:off x="8115300" y="1705968"/>
            <a:ext cx="3583853" cy="54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181" name="Google Shape;181;p24"/>
          <p:cNvSpPr txBox="1"/>
          <p:nvPr>
            <p:ph idx="1" type="body"/>
          </p:nvPr>
        </p:nvSpPr>
        <p:spPr>
          <a:xfrm>
            <a:off x="4325712" y="1851441"/>
            <a:ext cx="3540577" cy="3845754"/>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82" name="Google Shape;182;p24"/>
          <p:cNvSpPr txBox="1"/>
          <p:nvPr>
            <p:ph idx="2" type="body"/>
          </p:nvPr>
        </p:nvSpPr>
        <p:spPr>
          <a:xfrm>
            <a:off x="504000" y="1851441"/>
            <a:ext cx="3560000" cy="3845754"/>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83" name="Google Shape;183;p24"/>
          <p:cNvSpPr txBox="1"/>
          <p:nvPr>
            <p:ph idx="3" type="body"/>
          </p:nvPr>
        </p:nvSpPr>
        <p:spPr>
          <a:xfrm>
            <a:off x="8128000" y="1851441"/>
            <a:ext cx="3571153" cy="3845754"/>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84" name="Google Shape;184;p24"/>
          <p:cNvSpPr txBox="1"/>
          <p:nvPr>
            <p:ph idx="4" type="body"/>
          </p:nvPr>
        </p:nvSpPr>
        <p:spPr>
          <a:xfrm>
            <a:off x="501651" y="651600"/>
            <a:ext cx="11162349"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lumn icon">
  <p:cSld name="4 column icon">
    <p:spTree>
      <p:nvGrpSpPr>
        <p:cNvPr id="185" name="Shape 185"/>
        <p:cNvGrpSpPr/>
        <p:nvPr/>
      </p:nvGrpSpPr>
      <p:grpSpPr>
        <a:xfrm>
          <a:off x="0" y="0"/>
          <a:ext cx="0" cy="0"/>
          <a:chOff x="0" y="0"/>
          <a:chExt cx="0" cy="0"/>
        </a:xfrm>
      </p:grpSpPr>
      <p:pic>
        <p:nvPicPr>
          <p:cNvPr id="186" name="Google Shape;186;p25"/>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87" name="Google Shape;187;p25"/>
          <p:cNvSpPr txBox="1"/>
          <p:nvPr>
            <p:ph type="title"/>
          </p:nvPr>
        </p:nvSpPr>
        <p:spPr>
          <a:xfrm>
            <a:off x="501651" y="317501"/>
            <a:ext cx="11188700" cy="705184"/>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25"/>
          <p:cNvSpPr txBox="1"/>
          <p:nvPr>
            <p:ph idx="1" type="body"/>
          </p:nvPr>
        </p:nvSpPr>
        <p:spPr>
          <a:xfrm>
            <a:off x="504000" y="2556000"/>
            <a:ext cx="2592000" cy="339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89" name="Google Shape;189;p25"/>
          <p:cNvSpPr txBox="1"/>
          <p:nvPr>
            <p:ph idx="2" type="body"/>
          </p:nvPr>
        </p:nvSpPr>
        <p:spPr>
          <a:xfrm>
            <a:off x="9096836" y="2556000"/>
            <a:ext cx="2592000" cy="339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90" name="Google Shape;190;p25"/>
          <p:cNvSpPr txBox="1"/>
          <p:nvPr>
            <p:ph idx="3" type="body"/>
          </p:nvPr>
        </p:nvSpPr>
        <p:spPr>
          <a:xfrm>
            <a:off x="3368279" y="2556000"/>
            <a:ext cx="2592000" cy="339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91" name="Google Shape;191;p25"/>
          <p:cNvSpPr txBox="1"/>
          <p:nvPr>
            <p:ph idx="4" type="body"/>
          </p:nvPr>
        </p:nvSpPr>
        <p:spPr>
          <a:xfrm>
            <a:off x="6232557" y="2556000"/>
            <a:ext cx="2592000" cy="339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accent1"/>
              </a:buClr>
              <a:buSzPts val="1100"/>
              <a:buNone/>
              <a:defRPr b="1">
                <a:solidFill>
                  <a:schemeClr val="accent1"/>
                </a:solidFill>
              </a:defRPr>
            </a:lvl1pPr>
            <a:lvl2pPr indent="-228600" lvl="1" marL="914400" algn="l">
              <a:spcBef>
                <a:spcPts val="1000"/>
              </a:spcBef>
              <a:spcAft>
                <a:spcPts val="0"/>
              </a:spcAft>
              <a:buClr>
                <a:schemeClr val="dk1"/>
              </a:buClr>
              <a:buSzPts val="1100"/>
              <a:buNone/>
              <a:defRPr/>
            </a:lvl2pPr>
            <a:lvl3pPr indent="-228600" lvl="2" marL="1371600" algn="l">
              <a:spcBef>
                <a:spcPts val="1000"/>
              </a:spcBef>
              <a:spcAft>
                <a:spcPts val="0"/>
              </a:spcAft>
              <a:buClr>
                <a:schemeClr val="dk1"/>
              </a:buClr>
              <a:buSzPts val="1100"/>
              <a:buNone/>
              <a:defRPr/>
            </a:lvl3pPr>
            <a:lvl4pPr indent="-298450" lvl="3" marL="1828800" algn="l">
              <a:spcBef>
                <a:spcPts val="1000"/>
              </a:spcBef>
              <a:spcAft>
                <a:spcPts val="0"/>
              </a:spcAft>
              <a:buClr>
                <a:schemeClr val="dk1"/>
              </a:buClr>
              <a:buSzPts val="1100"/>
              <a:buFont typeface="Arial"/>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Font typeface="Verdana"/>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192" name="Google Shape;192;p25"/>
          <p:cNvSpPr txBox="1"/>
          <p:nvPr>
            <p:ph idx="5" type="body"/>
          </p:nvPr>
        </p:nvSpPr>
        <p:spPr>
          <a:xfrm>
            <a:off x="501650" y="651600"/>
            <a:ext cx="11188700"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1 column text with charts">
  <p:cSld name="Title, subtitle, 1 column text with charts">
    <p:spTree>
      <p:nvGrpSpPr>
        <p:cNvPr id="193" name="Shape 193"/>
        <p:cNvGrpSpPr/>
        <p:nvPr/>
      </p:nvGrpSpPr>
      <p:grpSpPr>
        <a:xfrm>
          <a:off x="0" y="0"/>
          <a:ext cx="0" cy="0"/>
          <a:chOff x="0" y="0"/>
          <a:chExt cx="0" cy="0"/>
        </a:xfrm>
      </p:grpSpPr>
      <p:pic>
        <p:nvPicPr>
          <p:cNvPr id="194" name="Google Shape;194;p26"/>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95" name="Google Shape;195;p26"/>
          <p:cNvSpPr txBox="1"/>
          <p:nvPr>
            <p:ph idx="1" type="body"/>
          </p:nvPr>
        </p:nvSpPr>
        <p:spPr>
          <a:xfrm>
            <a:off x="501650" y="651600"/>
            <a:ext cx="11188700"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196" name="Google Shape;196;p26"/>
          <p:cNvSpPr txBox="1"/>
          <p:nvPr>
            <p:ph type="title"/>
          </p:nvPr>
        </p:nvSpPr>
        <p:spPr>
          <a:xfrm>
            <a:off x="501650" y="317500"/>
            <a:ext cx="11188700" cy="698501"/>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26"/>
          <p:cNvSpPr txBox="1"/>
          <p:nvPr>
            <p:ph idx="2" type="body"/>
          </p:nvPr>
        </p:nvSpPr>
        <p:spPr>
          <a:xfrm>
            <a:off x="501650" y="1665289"/>
            <a:ext cx="5594351" cy="4716463"/>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98" name="Shape 198"/>
        <p:cNvGrpSpPr/>
        <p:nvPr/>
      </p:nvGrpSpPr>
      <p:grpSpPr>
        <a:xfrm>
          <a:off x="0" y="0"/>
          <a:ext cx="0" cy="0"/>
          <a:chOff x="0" y="0"/>
          <a:chExt cx="0" cy="0"/>
        </a:xfrm>
      </p:grpSpPr>
      <p:pic>
        <p:nvPicPr>
          <p:cNvPr id="199" name="Google Shape;199;p27"/>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200" name="Google Shape;200;p27"/>
          <p:cNvSpPr txBox="1"/>
          <p:nvPr>
            <p:ph type="title"/>
          </p:nvPr>
        </p:nvSpPr>
        <p:spPr>
          <a:xfrm>
            <a:off x="501651" y="317501"/>
            <a:ext cx="11188700" cy="692150"/>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01" name="Shape 201"/>
        <p:cNvGrpSpPr/>
        <p:nvPr/>
      </p:nvGrpSpPr>
      <p:grpSpPr>
        <a:xfrm>
          <a:off x="0" y="0"/>
          <a:ext cx="0" cy="0"/>
          <a:chOff x="0" y="0"/>
          <a:chExt cx="0" cy="0"/>
        </a:xfrm>
      </p:grpSpPr>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showMasterSp="0">
  <p:cSld name="End slide">
    <p:spTree>
      <p:nvGrpSpPr>
        <p:cNvPr id="202" name="Shape 202"/>
        <p:cNvGrpSpPr/>
        <p:nvPr/>
      </p:nvGrpSpPr>
      <p:grpSpPr>
        <a:xfrm>
          <a:off x="0" y="0"/>
          <a:ext cx="0" cy="0"/>
          <a:chOff x="0" y="0"/>
          <a:chExt cx="0" cy="0"/>
        </a:xfrm>
      </p:grpSpPr>
      <p:sp>
        <p:nvSpPr>
          <p:cNvPr id="203" name="Google Shape;203;p29"/>
          <p:cNvSpPr txBox="1"/>
          <p:nvPr>
            <p:ph idx="1" type="body"/>
          </p:nvPr>
        </p:nvSpPr>
        <p:spPr>
          <a:xfrm>
            <a:off x="501652" y="4211955"/>
            <a:ext cx="8528936" cy="216979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spcBef>
                <a:spcPts val="6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204" name="Google Shape;204;p29"/>
          <p:cNvSpPr/>
          <p:nvPr>
            <p:ph idx="2" type="pic"/>
          </p:nvPr>
        </p:nvSpPr>
        <p:spPr>
          <a:xfrm>
            <a:off x="9370847" y="4211955"/>
            <a:ext cx="2319503" cy="1725448"/>
          </a:xfrm>
          <a:prstGeom prst="rect">
            <a:avLst/>
          </a:prstGeom>
          <a:noFill/>
          <a:ln>
            <a:noFill/>
          </a:ln>
        </p:spPr>
        <p:txBody>
          <a:bodyPr anchorCtr="0" anchor="ctr" bIns="0" lIns="0" spcFirstLastPara="1" rIns="0" wrap="square" tIns="0">
            <a:noAutofit/>
          </a:bodyPr>
          <a:lstStyle>
            <a:lvl1pPr lvl="0" marR="0" rtl="0" algn="ctr">
              <a:spcBef>
                <a:spcPts val="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205" name="Google Shape;205;p29"/>
          <p:cNvSpPr txBox="1"/>
          <p:nvPr>
            <p:ph idx="3" type="body"/>
          </p:nvPr>
        </p:nvSpPr>
        <p:spPr>
          <a:xfrm>
            <a:off x="9370850" y="6018028"/>
            <a:ext cx="2319501" cy="3637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950"/>
              <a:buNone/>
              <a:defRPr sz="950"/>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grpSp>
        <p:nvGrpSpPr>
          <p:cNvPr id="206" name="Google Shape;206;p29"/>
          <p:cNvGrpSpPr/>
          <p:nvPr/>
        </p:nvGrpSpPr>
        <p:grpSpPr>
          <a:xfrm>
            <a:off x="503988" y="378000"/>
            <a:ext cx="2160000" cy="307976"/>
            <a:chOff x="398463" y="404813"/>
            <a:chExt cx="1627187" cy="307976"/>
          </a:xfrm>
        </p:grpSpPr>
        <p:sp>
          <p:nvSpPr>
            <p:cNvPr id="207" name="Google Shape;207;p29"/>
            <p:cNvSpPr/>
            <p:nvPr/>
          </p:nvSpPr>
          <p:spPr>
            <a:xfrm>
              <a:off x="1938338" y="625476"/>
              <a:ext cx="87312" cy="87313"/>
            </a:xfrm>
            <a:prstGeom prst="ellipse">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29"/>
            <p:cNvSpPr/>
            <p:nvPr/>
          </p:nvSpPr>
          <p:spPr>
            <a:xfrm>
              <a:off x="398463" y="406401"/>
              <a:ext cx="247650" cy="301625"/>
            </a:xfrm>
            <a:custGeom>
              <a:rect b="b" l="l" r="r" t="t"/>
              <a:pathLst>
                <a:path extrusionOk="0" h="347" w="28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29"/>
            <p:cNvSpPr/>
            <p:nvPr/>
          </p:nvSpPr>
          <p:spPr>
            <a:xfrm>
              <a:off x="906463" y="404813"/>
              <a:ext cx="74612" cy="303213"/>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29"/>
            <p:cNvSpPr/>
            <p:nvPr/>
          </p:nvSpPr>
          <p:spPr>
            <a:xfrm>
              <a:off x="1011238" y="479426"/>
              <a:ext cx="215900" cy="231775"/>
            </a:xfrm>
            <a:custGeom>
              <a:rect b="b" l="l" r="r" t="t"/>
              <a:pathLst>
                <a:path extrusionOk="0" h="267" w="252">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Google Shape;211;p29"/>
            <p:cNvSpPr/>
            <p:nvPr/>
          </p:nvSpPr>
          <p:spPr>
            <a:xfrm>
              <a:off x="1257300" y="482601"/>
              <a:ext cx="74612" cy="22542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29"/>
            <p:cNvSpPr/>
            <p:nvPr/>
          </p:nvSpPr>
          <p:spPr>
            <a:xfrm>
              <a:off x="1257300" y="404813"/>
              <a:ext cx="74612" cy="508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29"/>
            <p:cNvSpPr/>
            <p:nvPr/>
          </p:nvSpPr>
          <p:spPr>
            <a:xfrm>
              <a:off x="1362075" y="411163"/>
              <a:ext cx="158750" cy="300038"/>
            </a:xfrm>
            <a:custGeom>
              <a:rect b="b" l="l" r="r" t="t"/>
              <a:pathLst>
                <a:path extrusionOk="0" h="344" w="18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29"/>
            <p:cNvSpPr/>
            <p:nvPr/>
          </p:nvSpPr>
          <p:spPr>
            <a:xfrm>
              <a:off x="1535113" y="411163"/>
              <a:ext cx="158750" cy="300038"/>
            </a:xfrm>
            <a:custGeom>
              <a:rect b="b" l="l" r="r" t="t"/>
              <a:pathLst>
                <a:path extrusionOk="0" h="344" w="18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29"/>
            <p:cNvSpPr/>
            <p:nvPr/>
          </p:nvSpPr>
          <p:spPr>
            <a:xfrm>
              <a:off x="1709738" y="479426"/>
              <a:ext cx="211137" cy="231775"/>
            </a:xfrm>
            <a:custGeom>
              <a:rect b="b" l="l" r="r" t="t"/>
              <a:pathLst>
                <a:path extrusionOk="0" h="267" w="244">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29"/>
            <p:cNvSpPr/>
            <p:nvPr/>
          </p:nvSpPr>
          <p:spPr>
            <a:xfrm>
              <a:off x="668338" y="479426"/>
              <a:ext cx="209550" cy="231775"/>
            </a:xfrm>
            <a:custGeom>
              <a:rect b="b" l="l" r="r" t="t"/>
              <a:pathLst>
                <a:path extrusionOk="0" h="267" w="243">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7" name="Shape 217"/>
        <p:cNvGrpSpPr/>
        <p:nvPr/>
      </p:nvGrpSpPr>
      <p:grpSpPr>
        <a:xfrm>
          <a:off x="0" y="0"/>
          <a:ext cx="0" cy="0"/>
          <a:chOff x="0" y="0"/>
          <a:chExt cx="0" cy="0"/>
        </a:xfrm>
      </p:grpSpPr>
      <p:pic>
        <p:nvPicPr>
          <p:cNvPr id="218" name="Google Shape;218;p30"/>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219" name="Google Shape;219;p30"/>
          <p:cNvSpPr txBox="1"/>
          <p:nvPr>
            <p:ph type="ctrTitle"/>
          </p:nvPr>
        </p:nvSpPr>
        <p:spPr>
          <a:xfrm>
            <a:off x="1524000" y="1122363"/>
            <a:ext cx="9144000" cy="23876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30"/>
          <p:cNvSpPr txBox="1"/>
          <p:nvPr>
            <p:ph idx="1" type="subTitle"/>
          </p:nvPr>
        </p:nvSpPr>
        <p:spPr>
          <a:xfrm>
            <a:off x="1524000" y="3602038"/>
            <a:ext cx="9144000" cy="1655762"/>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dk1"/>
              </a:buClr>
              <a:buSzPts val="2400"/>
              <a:buNone/>
              <a:defRPr sz="2400"/>
            </a:lvl1pPr>
            <a:lvl2pPr lvl="1" algn="ctr">
              <a:spcBef>
                <a:spcPts val="1000"/>
              </a:spcBef>
              <a:spcAft>
                <a:spcPts val="0"/>
              </a:spcAft>
              <a:buClr>
                <a:schemeClr val="dk1"/>
              </a:buClr>
              <a:buSzPts val="2000"/>
              <a:buNone/>
              <a:defRPr sz="2000"/>
            </a:lvl2pPr>
            <a:lvl3pPr lvl="2" algn="ctr">
              <a:spcBef>
                <a:spcPts val="1000"/>
              </a:spcBef>
              <a:spcAft>
                <a:spcPts val="0"/>
              </a:spcAft>
              <a:buClr>
                <a:schemeClr val="dk1"/>
              </a:buClr>
              <a:buSzPts val="1800"/>
              <a:buNone/>
              <a:defRPr sz="1800"/>
            </a:lvl3pPr>
            <a:lvl4pPr lvl="3" algn="ctr">
              <a:spcBef>
                <a:spcPts val="1000"/>
              </a:spcBef>
              <a:spcAft>
                <a:spcPts val="0"/>
              </a:spcAft>
              <a:buClr>
                <a:schemeClr val="dk1"/>
              </a:buClr>
              <a:buSzPts val="1600"/>
              <a:buNone/>
              <a:defRPr sz="1600"/>
            </a:lvl4pPr>
            <a:lvl5pPr lvl="4" algn="ctr">
              <a:spcBef>
                <a:spcPts val="1000"/>
              </a:spcBef>
              <a:spcAft>
                <a:spcPts val="0"/>
              </a:spcAft>
              <a:buClr>
                <a:schemeClr val="dk1"/>
              </a:buClr>
              <a:buSzPts val="1600"/>
              <a:buNone/>
              <a:defRPr sz="1600"/>
            </a:lvl5pPr>
            <a:lvl6pPr lvl="5" algn="ctr">
              <a:spcBef>
                <a:spcPts val="1000"/>
              </a:spcBef>
              <a:spcAft>
                <a:spcPts val="0"/>
              </a:spcAft>
              <a:buClr>
                <a:schemeClr val="dk1"/>
              </a:buClr>
              <a:buSzPts val="1600"/>
              <a:buNone/>
              <a:defRPr sz="1600"/>
            </a:lvl6pPr>
            <a:lvl7pPr lvl="6" algn="ctr">
              <a:spcBef>
                <a:spcPts val="1000"/>
              </a:spcBef>
              <a:spcAft>
                <a:spcPts val="0"/>
              </a:spcAft>
              <a:buClr>
                <a:schemeClr val="dk1"/>
              </a:buClr>
              <a:buSzPts val="1600"/>
              <a:buNone/>
              <a:defRPr sz="1600"/>
            </a:lvl7pPr>
            <a:lvl8pPr lvl="7" algn="ctr">
              <a:spcBef>
                <a:spcPts val="1000"/>
              </a:spcBef>
              <a:spcAft>
                <a:spcPts val="0"/>
              </a:spcAft>
              <a:buClr>
                <a:schemeClr val="dk1"/>
              </a:buClr>
              <a:buSzPts val="1600"/>
              <a:buNone/>
              <a:defRPr sz="1600"/>
            </a:lvl8pPr>
            <a:lvl9pPr lvl="8" algn="ctr">
              <a:spcBef>
                <a:spcPts val="1000"/>
              </a:spcBef>
              <a:spcAft>
                <a:spcPts val="1000"/>
              </a:spcAft>
              <a:buClr>
                <a:schemeClr val="dk1"/>
              </a:buClr>
              <a:buSzPts val="1600"/>
              <a:buNone/>
              <a:defRPr sz="1600"/>
            </a:lvl9pPr>
          </a:lstStyle>
          <a:p/>
        </p:txBody>
      </p:sp>
      <p:sp>
        <p:nvSpPr>
          <p:cNvPr id="221" name="Google Shape;221;p3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2" name="Google Shape;222;p3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3" name="Google Shape;223;p3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 Deloitte white">
  <p:cSld name="Divider - Deloitte white">
    <p:bg>
      <p:bgPr>
        <a:solidFill>
          <a:schemeClr val="lt1"/>
        </a:solidFill>
      </p:bgPr>
    </p:bg>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27" name="Google Shape;27;p4"/>
          <p:cNvSpPr txBox="1"/>
          <p:nvPr>
            <p:ph type="title"/>
          </p:nvPr>
        </p:nvSpPr>
        <p:spPr>
          <a:xfrm>
            <a:off x="501651" y="1705670"/>
            <a:ext cx="10541000" cy="1592403"/>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3600"/>
              <a:buFont typeface="Calibri"/>
              <a:buNone/>
              <a:defRPr b="1" sz="36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501651" y="3429000"/>
            <a:ext cx="10541000" cy="1566532"/>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chemeClr val="dk1"/>
              </a:buClr>
              <a:buSzPts val="3600"/>
              <a:buNone/>
              <a:defRPr sz="3600">
                <a:solidFill>
                  <a:schemeClr val="dk1"/>
                </a:solidFill>
              </a:defRPr>
            </a:lvl1pPr>
            <a:lvl2pPr indent="-228600" lvl="1" marL="914400" algn="l">
              <a:spcBef>
                <a:spcPts val="0"/>
              </a:spcBef>
              <a:spcAft>
                <a:spcPts val="0"/>
              </a:spcAft>
              <a:buClr>
                <a:srgbClr val="888888"/>
              </a:buClr>
              <a:buSzPts val="2000"/>
              <a:buNone/>
              <a:defRPr sz="2000">
                <a:solidFill>
                  <a:srgbClr val="888888"/>
                </a:solidFill>
              </a:defRPr>
            </a:lvl2pPr>
            <a:lvl3pPr indent="-228600" lvl="2" marL="1371600" algn="l">
              <a:spcBef>
                <a:spcPts val="1000"/>
              </a:spcBef>
              <a:spcAft>
                <a:spcPts val="0"/>
              </a:spcAft>
              <a:buClr>
                <a:srgbClr val="888888"/>
              </a:buClr>
              <a:buSzPts val="1800"/>
              <a:buNone/>
              <a:defRPr sz="1800">
                <a:solidFill>
                  <a:srgbClr val="888888"/>
                </a:solidFill>
              </a:defRPr>
            </a:lvl3pPr>
            <a:lvl4pPr indent="-228600" lvl="3" marL="1828800" algn="l">
              <a:spcBef>
                <a:spcPts val="1000"/>
              </a:spcBef>
              <a:spcAft>
                <a:spcPts val="0"/>
              </a:spcAft>
              <a:buClr>
                <a:srgbClr val="888888"/>
              </a:buClr>
              <a:buSzPts val="1600"/>
              <a:buNone/>
              <a:defRPr sz="1600">
                <a:solidFill>
                  <a:srgbClr val="888888"/>
                </a:solidFill>
              </a:defRPr>
            </a:lvl4pPr>
            <a:lvl5pPr indent="-228600" lvl="4" marL="2286000" algn="l">
              <a:spcBef>
                <a:spcPts val="1000"/>
              </a:spcBef>
              <a:spcAft>
                <a:spcPts val="0"/>
              </a:spcAft>
              <a:buClr>
                <a:srgbClr val="888888"/>
              </a:buClr>
              <a:buSzPts val="1600"/>
              <a:buNone/>
              <a:defRPr sz="1600">
                <a:solidFill>
                  <a:srgbClr val="888888"/>
                </a:solidFill>
              </a:defRPr>
            </a:lvl5pPr>
            <a:lvl6pPr indent="-228600" lvl="5" marL="2743200" algn="l">
              <a:spcBef>
                <a:spcPts val="1000"/>
              </a:spcBef>
              <a:spcAft>
                <a:spcPts val="0"/>
              </a:spcAft>
              <a:buClr>
                <a:srgbClr val="888888"/>
              </a:buClr>
              <a:buSzPts val="1600"/>
              <a:buNone/>
              <a:defRPr sz="1600">
                <a:solidFill>
                  <a:srgbClr val="888888"/>
                </a:solidFill>
              </a:defRPr>
            </a:lvl6pPr>
            <a:lvl7pPr indent="-228600" lvl="6" marL="3200400" algn="l">
              <a:spcBef>
                <a:spcPts val="1000"/>
              </a:spcBef>
              <a:spcAft>
                <a:spcPts val="0"/>
              </a:spcAft>
              <a:buClr>
                <a:srgbClr val="888888"/>
              </a:buClr>
              <a:buSzPts val="1600"/>
              <a:buNone/>
              <a:defRPr sz="1600">
                <a:solidFill>
                  <a:srgbClr val="888888"/>
                </a:solidFill>
              </a:defRPr>
            </a:lvl7pPr>
            <a:lvl8pPr indent="-228600" lvl="7" marL="3657600" algn="l">
              <a:spcBef>
                <a:spcPts val="1000"/>
              </a:spcBef>
              <a:spcAft>
                <a:spcPts val="0"/>
              </a:spcAft>
              <a:buClr>
                <a:srgbClr val="888888"/>
              </a:buClr>
              <a:buSzPts val="1600"/>
              <a:buNone/>
              <a:defRPr sz="1600">
                <a:solidFill>
                  <a:srgbClr val="888888"/>
                </a:solidFill>
              </a:defRPr>
            </a:lvl8pPr>
            <a:lvl9pPr indent="-228600" lvl="8" marL="4114800" algn="l">
              <a:spcBef>
                <a:spcPts val="1000"/>
              </a:spcBef>
              <a:spcAft>
                <a:spcPts val="1000"/>
              </a:spcAft>
              <a:buClr>
                <a:srgbClr val="888888"/>
              </a:buClr>
              <a:buSzPts val="1600"/>
              <a:buNone/>
              <a:defRPr sz="1600">
                <a:solidFill>
                  <a:srgbClr val="888888"/>
                </a:solidFill>
              </a:defRPr>
            </a:lvl9pPr>
          </a:lstStyle>
          <a:p/>
        </p:txBody>
      </p:sp>
    </p:spTree>
  </p:cSld>
  <p:clrMapOvr>
    <a:masterClrMapping/>
  </p:clrMapOvr>
  <p:transition>
    <p:fade/>
  </p:transition>
  <p:extLst>
    <p:ext uri="{DCECCB84-F9BA-43D5-87BE-67443E8EF086}">
      <p15:sldGuideLst>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 statement white">
  <p:cSld name="Key statement white">
    <p:bg>
      <p:bgPr>
        <a:solidFill>
          <a:schemeClr val="lt1"/>
        </a:solidFill>
      </p:bgPr>
    </p:bg>
    <p:spTree>
      <p:nvGrpSpPr>
        <p:cNvPr id="29" name="Shape 29"/>
        <p:cNvGrpSpPr/>
        <p:nvPr/>
      </p:nvGrpSpPr>
      <p:grpSpPr>
        <a:xfrm>
          <a:off x="0" y="0"/>
          <a:ext cx="0" cy="0"/>
          <a:chOff x="0" y="0"/>
          <a:chExt cx="0" cy="0"/>
        </a:xfrm>
      </p:grpSpPr>
      <p:sp>
        <p:nvSpPr>
          <p:cNvPr id="30" name="Google Shape;30;p5"/>
          <p:cNvSpPr txBox="1"/>
          <p:nvPr>
            <p:ph idx="1" type="body"/>
          </p:nvPr>
        </p:nvSpPr>
        <p:spPr>
          <a:xfrm>
            <a:off x="501651" y="1628775"/>
            <a:ext cx="9277349" cy="4752975"/>
          </a:xfrm>
          <a:prstGeom prst="rect">
            <a:avLst/>
          </a:prstGeom>
          <a:noFill/>
          <a:ln>
            <a:noFill/>
          </a:ln>
        </p:spPr>
        <p:txBody>
          <a:bodyPr anchorCtr="0" anchor="t" bIns="0" lIns="0" spcFirstLastPara="1" rIns="0" wrap="square" tIns="0">
            <a:noAutofit/>
          </a:bodyPr>
          <a:lstStyle>
            <a:lvl1pPr indent="-228600" lvl="0" marL="457200" algn="l">
              <a:spcBef>
                <a:spcPts val="3600"/>
              </a:spcBef>
              <a:spcAft>
                <a:spcPts val="0"/>
              </a:spcAft>
              <a:buClr>
                <a:schemeClr val="dk1"/>
              </a:buClr>
              <a:buSzPts val="2200"/>
              <a:buNone/>
              <a:defRPr sz="2200">
                <a:solidFill>
                  <a:schemeClr val="dk1"/>
                </a:solidFill>
              </a:defRPr>
            </a:lvl1pPr>
            <a:lvl2pPr indent="-228600" lvl="1" marL="914400" algn="l">
              <a:spcBef>
                <a:spcPts val="1000"/>
              </a:spcBef>
              <a:spcAft>
                <a:spcPts val="0"/>
              </a:spcAft>
              <a:buClr>
                <a:schemeClr val="lt2"/>
              </a:buClr>
              <a:buSzPts val="3000"/>
              <a:buNone/>
              <a:defRPr sz="3000">
                <a:solidFill>
                  <a:schemeClr val="lt2"/>
                </a:solidFill>
              </a:defRPr>
            </a:lvl2pPr>
            <a:lvl3pPr indent="-419100" lvl="2" marL="1371600" algn="l">
              <a:spcBef>
                <a:spcPts val="1000"/>
              </a:spcBef>
              <a:spcAft>
                <a:spcPts val="0"/>
              </a:spcAft>
              <a:buClr>
                <a:schemeClr val="lt2"/>
              </a:buClr>
              <a:buSzPts val="3000"/>
              <a:buChar char="•"/>
              <a:defRPr sz="3000">
                <a:solidFill>
                  <a:schemeClr val="lt2"/>
                </a:solidFill>
              </a:defRPr>
            </a:lvl3pPr>
            <a:lvl4pPr indent="-419100" lvl="3" marL="1828800" algn="l">
              <a:spcBef>
                <a:spcPts val="1000"/>
              </a:spcBef>
              <a:spcAft>
                <a:spcPts val="0"/>
              </a:spcAft>
              <a:buClr>
                <a:schemeClr val="lt2"/>
              </a:buClr>
              <a:buSzPts val="3000"/>
              <a:buChar char="−"/>
              <a:defRPr sz="3000">
                <a:solidFill>
                  <a:schemeClr val="lt2"/>
                </a:solidFill>
              </a:defRPr>
            </a:lvl4pPr>
            <a:lvl5pPr indent="-419100" lvl="4" marL="2286000" algn="l">
              <a:spcBef>
                <a:spcPts val="1000"/>
              </a:spcBef>
              <a:spcAft>
                <a:spcPts val="0"/>
              </a:spcAft>
              <a:buClr>
                <a:schemeClr val="lt2"/>
              </a:buClr>
              <a:buSzPts val="3000"/>
              <a:buChar char="−"/>
              <a:defRPr sz="3000">
                <a:solidFill>
                  <a:schemeClr val="lt2"/>
                </a:solidFill>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p:cSld name="Contents">
    <p:spTree>
      <p:nvGrpSpPr>
        <p:cNvPr id="3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33" name="Google Shape;33;p6"/>
          <p:cNvSpPr txBox="1"/>
          <p:nvPr>
            <p:ph idx="1" type="body"/>
          </p:nvPr>
        </p:nvSpPr>
        <p:spPr>
          <a:xfrm>
            <a:off x="501651" y="1665289"/>
            <a:ext cx="9277349" cy="4716463"/>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a:lvl1pPr>
            <a:lvl2pPr indent="-228600" lvl="1" marL="914400" algn="l">
              <a:spcBef>
                <a:spcPts val="1000"/>
              </a:spcBef>
              <a:spcAft>
                <a:spcPts val="0"/>
              </a:spcAft>
              <a:buClr>
                <a:schemeClr val="dk1"/>
              </a:buClr>
              <a:buSzPts val="1100"/>
              <a:buNone/>
              <a:defRPr/>
            </a:lvl2pPr>
            <a:lvl3pPr indent="-298450" lvl="2" marL="1371600" algn="l">
              <a:spcBef>
                <a:spcPts val="1000"/>
              </a:spcBef>
              <a:spcAft>
                <a:spcPts val="0"/>
              </a:spcAft>
              <a:buClr>
                <a:schemeClr val="dk1"/>
              </a:buClr>
              <a:buSzPts val="1100"/>
              <a:buChar char="•"/>
              <a:defRPr/>
            </a:lvl3pPr>
            <a:lvl4pPr indent="-298450" lvl="3" marL="1828800" algn="l">
              <a:spcBef>
                <a:spcPts val="1000"/>
              </a:spcBef>
              <a:spcAft>
                <a:spcPts val="0"/>
              </a:spcAft>
              <a:buClr>
                <a:schemeClr val="dk1"/>
              </a:buClr>
              <a:buSzPts val="1100"/>
              <a:buChar char="−"/>
              <a:defRPr/>
            </a:lvl4pPr>
            <a:lvl5pPr indent="-298450" lvl="4" marL="2286000" algn="l">
              <a:spcBef>
                <a:spcPts val="1000"/>
              </a:spcBef>
              <a:spcAft>
                <a:spcPts val="0"/>
              </a:spcAft>
              <a:buClr>
                <a:schemeClr val="dk1"/>
              </a:buClr>
              <a:buSzPts val="1100"/>
              <a:buChar char="−"/>
              <a:defRPr/>
            </a:lvl5pPr>
            <a:lvl6pPr indent="-304800" lvl="5" marL="2743200" algn="l">
              <a:spcBef>
                <a:spcPts val="1000"/>
              </a:spcBef>
              <a:spcAft>
                <a:spcPts val="0"/>
              </a:spcAft>
              <a:buClr>
                <a:schemeClr val="dk1"/>
              </a:buClr>
              <a:buSzPts val="1200"/>
              <a:buChar char="−"/>
              <a:defRPr/>
            </a:lvl6pPr>
            <a:lvl7pPr indent="-304800" lvl="6" marL="3200400" algn="l">
              <a:spcBef>
                <a:spcPts val="1000"/>
              </a:spcBef>
              <a:spcAft>
                <a:spcPts val="0"/>
              </a:spcAft>
              <a:buClr>
                <a:schemeClr val="dk1"/>
              </a:buClr>
              <a:buSzPts val="1200"/>
              <a:buChar char="−"/>
              <a:defRPr/>
            </a:lvl7pPr>
            <a:lvl8pPr indent="-304800" lvl="7" marL="3657600" algn="l">
              <a:spcBef>
                <a:spcPts val="1000"/>
              </a:spcBef>
              <a:spcAft>
                <a:spcPts val="0"/>
              </a:spcAft>
              <a:buClr>
                <a:schemeClr val="dk1"/>
              </a:buClr>
              <a:buSzPts val="1200"/>
              <a:buChar char="−"/>
              <a:defRPr/>
            </a:lvl8pPr>
            <a:lvl9pPr indent="-304800" lvl="8" marL="4114800" algn="l">
              <a:spcBef>
                <a:spcPts val="1000"/>
              </a:spcBef>
              <a:spcAft>
                <a:spcPts val="1000"/>
              </a:spcAft>
              <a:buClr>
                <a:schemeClr val="dk1"/>
              </a:buClr>
              <a:buSzPts val="1200"/>
              <a:buChar char="−"/>
              <a:defRPr/>
            </a:lvl9pPr>
          </a:lstStyle>
          <a:p/>
        </p:txBody>
      </p:sp>
      <p:sp>
        <p:nvSpPr>
          <p:cNvPr id="34" name="Google Shape;34;p6"/>
          <p:cNvSpPr txBox="1"/>
          <p:nvPr>
            <p:ph type="title"/>
          </p:nvPr>
        </p:nvSpPr>
        <p:spPr>
          <a:xfrm>
            <a:off x="501652" y="317500"/>
            <a:ext cx="11180232" cy="698501"/>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with image">
  <p:cSld name="Contents with image">
    <p:spTree>
      <p:nvGrpSpPr>
        <p:cNvPr id="35" name="Shape 35"/>
        <p:cNvGrpSpPr/>
        <p:nvPr/>
      </p:nvGrpSpPr>
      <p:grpSpPr>
        <a:xfrm>
          <a:off x="0" y="0"/>
          <a:ext cx="0" cy="0"/>
          <a:chOff x="0" y="0"/>
          <a:chExt cx="0" cy="0"/>
        </a:xfrm>
      </p:grpSpPr>
      <p:pic>
        <p:nvPicPr>
          <p:cNvPr id="36" name="Google Shape;36;p7"/>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37" name="Google Shape;37;p7"/>
          <p:cNvSpPr txBox="1"/>
          <p:nvPr>
            <p:ph type="title"/>
          </p:nvPr>
        </p:nvSpPr>
        <p:spPr>
          <a:xfrm>
            <a:off x="501651" y="317501"/>
            <a:ext cx="11188700" cy="698500"/>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
          <p:cNvSpPr/>
          <p:nvPr>
            <p:ph idx="2" type="pic"/>
          </p:nvPr>
        </p:nvSpPr>
        <p:spPr>
          <a:xfrm>
            <a:off x="5450351" y="1701801"/>
            <a:ext cx="6240000" cy="467995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lvl="2"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lvl="4"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lvl="5"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lvl="6"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lvl="7"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lvl="8"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39" name="Google Shape;39;p7"/>
          <p:cNvSpPr txBox="1"/>
          <p:nvPr>
            <p:ph idx="1" type="body"/>
          </p:nvPr>
        </p:nvSpPr>
        <p:spPr>
          <a:xfrm>
            <a:off x="501651" y="1665289"/>
            <a:ext cx="4456429" cy="4716463"/>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100"/>
              <a:buNone/>
              <a:defRPr/>
            </a:lvl1pPr>
            <a:lvl2pPr indent="-228600" lvl="1" marL="914400" algn="l">
              <a:spcBef>
                <a:spcPts val="1000"/>
              </a:spcBef>
              <a:spcAft>
                <a:spcPts val="0"/>
              </a:spcAft>
              <a:buClr>
                <a:schemeClr val="dk1"/>
              </a:buClr>
              <a:buSzPts val="1100"/>
              <a:buNone/>
              <a:defRPr/>
            </a:lvl2pPr>
            <a:lvl3pPr indent="-298450" lvl="2" marL="1371600" algn="l">
              <a:spcBef>
                <a:spcPts val="1000"/>
              </a:spcBef>
              <a:spcAft>
                <a:spcPts val="0"/>
              </a:spcAft>
              <a:buClr>
                <a:schemeClr val="dk1"/>
              </a:buClr>
              <a:buSzPts val="1100"/>
              <a:buChar char="•"/>
              <a:defRPr/>
            </a:lvl3pPr>
            <a:lvl4pPr indent="-298450" lvl="3" marL="1828800" algn="l">
              <a:spcBef>
                <a:spcPts val="1000"/>
              </a:spcBef>
              <a:spcAft>
                <a:spcPts val="0"/>
              </a:spcAft>
              <a:buClr>
                <a:schemeClr val="dk1"/>
              </a:buClr>
              <a:buSzPts val="1100"/>
              <a:buChar char="−"/>
              <a:defRPr/>
            </a:lvl4pPr>
            <a:lvl5pPr indent="-298450" lvl="4" marL="2286000" algn="l">
              <a:spcBef>
                <a:spcPts val="1000"/>
              </a:spcBef>
              <a:spcAft>
                <a:spcPts val="0"/>
              </a:spcAft>
              <a:buClr>
                <a:schemeClr val="dk1"/>
              </a:buClr>
              <a:buSzPts val="11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1 column text">
  <p:cSld name="Title &amp; 1 column text">
    <p:spTree>
      <p:nvGrpSpPr>
        <p:cNvPr id="40"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42" name="Google Shape;42;p8"/>
          <p:cNvSpPr txBox="1"/>
          <p:nvPr>
            <p:ph type="title"/>
          </p:nvPr>
        </p:nvSpPr>
        <p:spPr>
          <a:xfrm>
            <a:off x="501651" y="317501"/>
            <a:ext cx="11188700" cy="698500"/>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501651" y="1665289"/>
            <a:ext cx="11165416" cy="4716463"/>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mp; 1 column text">
  <p:cSld name="Title, subtitle &amp; 1 column text">
    <p:spTree>
      <p:nvGrpSpPr>
        <p:cNvPr id="44" name="Shape 44"/>
        <p:cNvGrpSpPr/>
        <p:nvPr/>
      </p:nvGrpSpPr>
      <p:grpSpPr>
        <a:xfrm>
          <a:off x="0" y="0"/>
          <a:ext cx="0" cy="0"/>
          <a:chOff x="0" y="0"/>
          <a:chExt cx="0" cy="0"/>
        </a:xfrm>
      </p:grpSpPr>
      <p:pic>
        <p:nvPicPr>
          <p:cNvPr id="45" name="Google Shape;45;p9"/>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46" name="Google Shape;46;p9"/>
          <p:cNvSpPr txBox="1"/>
          <p:nvPr>
            <p:ph idx="1" type="body"/>
          </p:nvPr>
        </p:nvSpPr>
        <p:spPr>
          <a:xfrm>
            <a:off x="501651" y="651600"/>
            <a:ext cx="11162349"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47" name="Google Shape;47;p9"/>
          <p:cNvSpPr txBox="1"/>
          <p:nvPr>
            <p:ph type="title"/>
          </p:nvPr>
        </p:nvSpPr>
        <p:spPr>
          <a:xfrm>
            <a:off x="501651" y="317500"/>
            <a:ext cx="11162349" cy="698501"/>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2" type="body"/>
          </p:nvPr>
        </p:nvSpPr>
        <p:spPr>
          <a:xfrm>
            <a:off x="501651" y="1700213"/>
            <a:ext cx="11165416" cy="4678986"/>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800"/>
              <a:buNone/>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mp; 1 column - large">
  <p:cSld name="Title, subtitle &amp; 1 column - large">
    <p:spTree>
      <p:nvGrpSpPr>
        <p:cNvPr id="49"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51" name="Google Shape;51;p10"/>
          <p:cNvSpPr txBox="1"/>
          <p:nvPr>
            <p:ph idx="1" type="body"/>
          </p:nvPr>
        </p:nvSpPr>
        <p:spPr>
          <a:xfrm>
            <a:off x="501651" y="651600"/>
            <a:ext cx="11162349" cy="757255"/>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rgbClr val="575757"/>
              </a:buClr>
              <a:buSzPts val="2000"/>
              <a:buNone/>
              <a:defRPr b="0" sz="2000">
                <a:solidFill>
                  <a:srgbClr val="575757"/>
                </a:solidFill>
              </a:defRPr>
            </a:lvl1pPr>
            <a:lvl2pPr indent="-228600" lvl="1" marL="914400" algn="l">
              <a:spcBef>
                <a:spcPts val="1000"/>
              </a:spcBef>
              <a:spcAft>
                <a:spcPts val="0"/>
              </a:spcAft>
              <a:buClr>
                <a:schemeClr val="dk1"/>
              </a:buClr>
              <a:buSzPts val="1800"/>
              <a:buNone/>
              <a:defRPr/>
            </a:lvl2pPr>
            <a:lvl3pPr indent="-342900" lvl="2" marL="1371600" algn="l">
              <a:spcBef>
                <a:spcPts val="1000"/>
              </a:spcBef>
              <a:spcAft>
                <a:spcPts val="0"/>
              </a:spcAft>
              <a:buClr>
                <a:schemeClr val="dk1"/>
              </a:buClr>
              <a:buSzPts val="1800"/>
              <a:buChar char="•"/>
              <a:defRPr/>
            </a:lvl3pPr>
            <a:lvl4pPr indent="-342900" lvl="3" marL="1828800" algn="l">
              <a:spcBef>
                <a:spcPts val="1000"/>
              </a:spcBef>
              <a:spcAft>
                <a:spcPts val="0"/>
              </a:spcAft>
              <a:buClr>
                <a:schemeClr val="dk1"/>
              </a:buClr>
              <a:buSzPts val="1800"/>
              <a:buChar char="−"/>
              <a:defRPr/>
            </a:lvl4pPr>
            <a:lvl5pPr indent="-342900" lvl="4" marL="2286000" algn="l">
              <a:spcBef>
                <a:spcPts val="1000"/>
              </a:spcBef>
              <a:spcAft>
                <a:spcPts val="0"/>
              </a:spcAft>
              <a:buClr>
                <a:schemeClr val="dk1"/>
              </a:buClr>
              <a:buSzPts val="1800"/>
              <a:buChar char="−"/>
              <a:defRPr/>
            </a:lvl5pPr>
            <a:lvl6pPr indent="-342900" lvl="5" marL="2743200" algn="l">
              <a:spcBef>
                <a:spcPts val="1000"/>
              </a:spcBef>
              <a:spcAft>
                <a:spcPts val="0"/>
              </a:spcAft>
              <a:buClr>
                <a:schemeClr val="dk1"/>
              </a:buClr>
              <a:buSzPts val="1800"/>
              <a:buChar char="−"/>
              <a:defRPr/>
            </a:lvl6pPr>
            <a:lvl7pPr indent="-342900" lvl="6" marL="3200400" algn="l">
              <a:spcBef>
                <a:spcPts val="1000"/>
              </a:spcBef>
              <a:spcAft>
                <a:spcPts val="0"/>
              </a:spcAft>
              <a:buClr>
                <a:schemeClr val="dk1"/>
              </a:buClr>
              <a:buSzPts val="1800"/>
              <a:buChar char="−"/>
              <a:defRPr/>
            </a:lvl7pPr>
            <a:lvl8pPr indent="-342900" lvl="7" marL="3657600" algn="l">
              <a:spcBef>
                <a:spcPts val="1000"/>
              </a:spcBef>
              <a:spcAft>
                <a:spcPts val="0"/>
              </a:spcAft>
              <a:buClr>
                <a:schemeClr val="dk1"/>
              </a:buClr>
              <a:buSzPts val="1800"/>
              <a:buChar char="−"/>
              <a:defRPr/>
            </a:lvl8pPr>
            <a:lvl9pPr indent="-342900" lvl="8" marL="4114800" algn="l">
              <a:spcBef>
                <a:spcPts val="1000"/>
              </a:spcBef>
              <a:spcAft>
                <a:spcPts val="1000"/>
              </a:spcAft>
              <a:buClr>
                <a:schemeClr val="dk1"/>
              </a:buClr>
              <a:buSzPts val="1800"/>
              <a:buChar char="−"/>
              <a:defRPr/>
            </a:lvl9pPr>
          </a:lstStyle>
          <a:p/>
        </p:txBody>
      </p:sp>
      <p:sp>
        <p:nvSpPr>
          <p:cNvPr id="52" name="Google Shape;52;p10"/>
          <p:cNvSpPr txBox="1"/>
          <p:nvPr>
            <p:ph type="title"/>
          </p:nvPr>
        </p:nvSpPr>
        <p:spPr>
          <a:xfrm>
            <a:off x="501651" y="317500"/>
            <a:ext cx="11162349" cy="698501"/>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2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0"/>
          <p:cNvSpPr txBox="1"/>
          <p:nvPr>
            <p:ph idx="2" type="body"/>
          </p:nvPr>
        </p:nvSpPr>
        <p:spPr>
          <a:xfrm>
            <a:off x="501651" y="1700213"/>
            <a:ext cx="11165416" cy="4678986"/>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Clr>
                <a:schemeClr val="dk1"/>
              </a:buClr>
              <a:buSzPts val="1600"/>
              <a:buNone/>
              <a:defRPr sz="1600"/>
            </a:lvl1pPr>
            <a:lvl2pPr indent="-228600" lvl="1" marL="914400" algn="l">
              <a:spcBef>
                <a:spcPts val="1000"/>
              </a:spcBef>
              <a:spcAft>
                <a:spcPts val="0"/>
              </a:spcAft>
              <a:buClr>
                <a:schemeClr val="dk1"/>
              </a:buClr>
              <a:buSzPts val="1600"/>
              <a:buNone/>
              <a:defRPr sz="1600"/>
            </a:lvl2pPr>
            <a:lvl3pPr indent="-330200" lvl="2" marL="1371600" algn="l">
              <a:spcBef>
                <a:spcPts val="1000"/>
              </a:spcBef>
              <a:spcAft>
                <a:spcPts val="0"/>
              </a:spcAft>
              <a:buClr>
                <a:schemeClr val="dk1"/>
              </a:buClr>
              <a:buSzPts val="1600"/>
              <a:buChar char="•"/>
              <a:defRPr sz="1600"/>
            </a:lvl3pPr>
            <a:lvl4pPr indent="-330200" lvl="3" marL="1828800" algn="l">
              <a:spcBef>
                <a:spcPts val="1000"/>
              </a:spcBef>
              <a:spcAft>
                <a:spcPts val="0"/>
              </a:spcAft>
              <a:buClr>
                <a:schemeClr val="dk1"/>
              </a:buClr>
              <a:buSzPts val="1600"/>
              <a:buChar char="−"/>
              <a:defRPr sz="1600"/>
            </a:lvl4pPr>
            <a:lvl5pPr indent="-330200" lvl="4" marL="2286000" algn="l">
              <a:spcBef>
                <a:spcPts val="1000"/>
              </a:spcBef>
              <a:spcAft>
                <a:spcPts val="0"/>
              </a:spcAft>
              <a:buClr>
                <a:schemeClr val="dk1"/>
              </a:buClr>
              <a:buSzPts val="1600"/>
              <a:buChar char="−"/>
              <a:defRPr sz="1600"/>
            </a:lvl5pPr>
            <a:lvl6pPr indent="-330200" lvl="5" marL="2743200" algn="l">
              <a:spcBef>
                <a:spcPts val="1000"/>
              </a:spcBef>
              <a:spcAft>
                <a:spcPts val="0"/>
              </a:spcAft>
              <a:buClr>
                <a:schemeClr val="dk1"/>
              </a:buClr>
              <a:buSzPts val="1600"/>
              <a:buChar char="−"/>
              <a:defRPr sz="1600"/>
            </a:lvl6pPr>
            <a:lvl7pPr indent="-330200" lvl="6" marL="3200400" algn="l">
              <a:spcBef>
                <a:spcPts val="1000"/>
              </a:spcBef>
              <a:spcAft>
                <a:spcPts val="0"/>
              </a:spcAft>
              <a:buClr>
                <a:schemeClr val="dk1"/>
              </a:buClr>
              <a:buSzPts val="1600"/>
              <a:buChar char="−"/>
              <a:defRPr sz="1600"/>
            </a:lvl7pPr>
            <a:lvl8pPr indent="-330200" lvl="7" marL="3657600" algn="l">
              <a:spcBef>
                <a:spcPts val="1000"/>
              </a:spcBef>
              <a:spcAft>
                <a:spcPts val="0"/>
              </a:spcAft>
              <a:buClr>
                <a:schemeClr val="dk1"/>
              </a:buClr>
              <a:buSzPts val="1600"/>
              <a:buChar char="−"/>
              <a:defRPr sz="1600"/>
            </a:lvl8pPr>
            <a:lvl9pPr indent="-330200" lvl="8" marL="4114800" algn="l">
              <a:spcBef>
                <a:spcPts val="1000"/>
              </a:spcBef>
              <a:spcAft>
                <a:spcPts val="1000"/>
              </a:spcAft>
              <a:buClr>
                <a:schemeClr val="dk1"/>
              </a:buClr>
              <a:buSzPts val="1600"/>
              <a:buChar char="−"/>
              <a:defRPr sz="1600"/>
            </a:lvl9pPr>
          </a:lstStyle>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01651" y="317501"/>
            <a:ext cx="11188700" cy="69215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501650" y="1665289"/>
            <a:ext cx="11188700" cy="4716462"/>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indent="-228600" lvl="1" marL="914400" marR="0" rtl="0" algn="l">
              <a:spcBef>
                <a:spcPts val="1000"/>
              </a:spcBef>
              <a:spcAft>
                <a:spcPts val="0"/>
              </a:spcAft>
              <a:buClr>
                <a:schemeClr val="dk1"/>
              </a:buClr>
              <a:buSzPts val="1100"/>
              <a:buFont typeface="Arial"/>
              <a:buNone/>
              <a:defRPr b="1" i="0" sz="1100" u="none" cap="none" strike="noStrike">
                <a:solidFill>
                  <a:schemeClr val="dk1"/>
                </a:solidFill>
                <a:latin typeface="Calibri"/>
                <a:ea typeface="Calibri"/>
                <a:cs typeface="Calibri"/>
                <a:sym typeface="Calibri"/>
              </a:defRPr>
            </a:lvl2pPr>
            <a:lvl3pPr indent="-298450" lvl="2" marL="1371600" marR="0" rtl="0" algn="l">
              <a:spcBef>
                <a:spcPts val="10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indent="-298450" lvl="3" marL="1828800"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4pPr>
            <a:lvl5pPr indent="-298450" lvl="4" marL="2286000" marR="0" rtl="0" algn="l">
              <a:spcBef>
                <a:spcPts val="1000"/>
              </a:spcBef>
              <a:spcAft>
                <a:spcPts val="0"/>
              </a:spcAft>
              <a:buClr>
                <a:schemeClr val="dk1"/>
              </a:buClr>
              <a:buSzPts val="1100"/>
              <a:buFont typeface="Verdana"/>
              <a:buChar char="−"/>
              <a:defRPr b="0" i="0" sz="1100" u="none" cap="none" strike="noStrike">
                <a:solidFill>
                  <a:schemeClr val="dk1"/>
                </a:solidFill>
                <a:latin typeface="Calibri"/>
                <a:ea typeface="Calibri"/>
                <a:cs typeface="Calibri"/>
                <a:sym typeface="Calibri"/>
              </a:defRPr>
            </a:lvl5pPr>
            <a:lvl6pPr indent="-304800" lvl="5" marL="2743200"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1000"/>
              </a:spcBef>
              <a:spcAft>
                <a:spcPts val="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1000"/>
              </a:spcBef>
              <a:spcAft>
                <a:spcPts val="1000"/>
              </a:spcAft>
              <a:buClr>
                <a:schemeClr val="dk1"/>
              </a:buClr>
              <a:buSzPts val="1200"/>
              <a:buFont typeface="Verdana"/>
              <a:buChar char="−"/>
              <a:defRPr b="0" i="0" sz="12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382377" y="6477001"/>
            <a:ext cx="307975" cy="100027"/>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chemeClr val="dk1"/>
              </a:buClr>
              <a:buSzPts val="650"/>
              <a:buFont typeface="Arial"/>
              <a:buNone/>
            </a:pPr>
            <a:fld id="{00000000-1234-1234-1234-123412341234}" type="slidenum">
              <a:rPr b="0" i="0" lang="es-ES" sz="650" u="none" cap="none" strike="noStrike">
                <a:solidFill>
                  <a:schemeClr val="dk1"/>
                </a:solidFill>
                <a:latin typeface="Calibri"/>
                <a:ea typeface="Calibri"/>
                <a:cs typeface="Calibri"/>
                <a:sym typeface="Calibri"/>
              </a:rPr>
              <a:t>‹#›</a:t>
            </a:fld>
            <a:endParaRPr b="0" i="0" sz="65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9" pos="3721">
          <p15:clr>
            <a:srgbClr val="F26B43"/>
          </p15:clr>
        </p15:guide>
        <p15:guide id="10" orient="horz" pos="236">
          <p15:clr>
            <a:srgbClr val="F26B43"/>
          </p15:clr>
        </p15:guide>
        <p15:guide id="11" pos="1022">
          <p15:clr>
            <a:srgbClr val="F26B43"/>
          </p15:clr>
        </p15:guide>
        <p15:guide id="12" pos="1137">
          <p15:clr>
            <a:srgbClr val="F26B43"/>
          </p15:clr>
        </p15:guide>
        <p15:guide id="13" pos="1920">
          <p15:clr>
            <a:srgbClr val="F26B43"/>
          </p15:clr>
        </p15:guide>
        <p15:guide id="14" pos="2033">
          <p15:clr>
            <a:srgbClr val="F26B43"/>
          </p15:clr>
        </p15:guide>
        <p15:guide id="15" pos="4620">
          <p15:clr>
            <a:srgbClr val="F26B43"/>
          </p15:clr>
        </p15:guide>
        <p15:guide id="16" pos="2823">
          <p15:clr>
            <a:srgbClr val="F26B43"/>
          </p15:clr>
        </p15:guide>
        <p15:guide id="17" pos="2937">
          <p15:clr>
            <a:srgbClr val="F26B43"/>
          </p15:clr>
        </p15:guide>
        <p15:guide id="18" pos="2880">
          <p15:clr>
            <a:srgbClr val="F26B43"/>
          </p15:clr>
        </p15:guide>
        <p15:guide id="19" pos="4734">
          <p15:clr>
            <a:srgbClr val="F26B43"/>
          </p15:clr>
        </p15:guide>
        <p15:guide id="20" orient="horz" pos="1049">
          <p15:clr>
            <a:srgbClr val="F26B43"/>
          </p15:clr>
        </p15:guide>
        <p15:guide id="21" orient="horz" pos="6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9" name="Google Shape;229;p31"/>
          <p:cNvSpPr txBox="1"/>
          <p:nvPr>
            <p:ph type="ctrTitle"/>
          </p:nvPr>
        </p:nvSpPr>
        <p:spPr>
          <a:xfrm>
            <a:off x="501651" y="5549440"/>
            <a:ext cx="11368296" cy="324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Calibri"/>
              <a:buNone/>
            </a:pPr>
            <a:r>
              <a:rPr lang="es-ES" sz="2000"/>
              <a:t>Análisis y predicción de la contaminación del aire en Madrid en base al tráfico y meteorología</a:t>
            </a:r>
            <a:endParaRPr sz="2000"/>
          </a:p>
        </p:txBody>
      </p:sp>
      <p:sp>
        <p:nvSpPr>
          <p:cNvPr id="230" name="Google Shape;230;p31"/>
          <p:cNvSpPr txBox="1"/>
          <p:nvPr>
            <p:ph idx="1" type="subTitle"/>
          </p:nvPr>
        </p:nvSpPr>
        <p:spPr>
          <a:xfrm>
            <a:off x="501651" y="5864230"/>
            <a:ext cx="11368294" cy="50564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s-ES">
                <a:solidFill>
                  <a:schemeClr val="dk1"/>
                </a:solidFill>
              </a:rPr>
              <a:t>Trabajo de fin de máster en Big Data Management 2018/2019</a:t>
            </a:r>
            <a:endParaRPr/>
          </a:p>
          <a:p>
            <a:pPr indent="0" lvl="0" marL="0" rtl="0" algn="l">
              <a:lnSpc>
                <a:spcPct val="100000"/>
              </a:lnSpc>
              <a:spcBef>
                <a:spcPts val="0"/>
              </a:spcBef>
              <a:spcAft>
                <a:spcPts val="0"/>
              </a:spcAft>
              <a:buClr>
                <a:schemeClr val="dk1"/>
              </a:buClr>
              <a:buSzPts val="1600"/>
              <a:buNone/>
            </a:pPr>
            <a:r>
              <a:t/>
            </a:r>
            <a:endParaRPr/>
          </a:p>
        </p:txBody>
      </p:sp>
      <p:sp>
        <p:nvSpPr>
          <p:cNvPr id="231" name="Google Shape;231;p31"/>
          <p:cNvSpPr txBox="1"/>
          <p:nvPr>
            <p:ph idx="3" type="body"/>
          </p:nvPr>
        </p:nvSpPr>
        <p:spPr>
          <a:xfrm>
            <a:off x="501651" y="6381750"/>
            <a:ext cx="11368296" cy="29845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000"/>
              <a:buNone/>
            </a:pPr>
            <a:r>
              <a:rPr b="1" lang="es-ES">
                <a:solidFill>
                  <a:schemeClr val="dk1"/>
                </a:solidFill>
              </a:rPr>
              <a:t>Alexander Balseiro Ramos</a:t>
            </a:r>
            <a:endParaRPr/>
          </a:p>
          <a:p>
            <a:pPr indent="0" lvl="0" marL="0" rtl="0" algn="l">
              <a:spcBef>
                <a:spcPts val="0"/>
              </a:spcBef>
              <a:spcAft>
                <a:spcPts val="0"/>
              </a:spcAft>
              <a:buClr>
                <a:schemeClr val="dk1"/>
              </a:buClr>
              <a:buSzPts val="1000"/>
              <a:buNone/>
            </a:pPr>
            <a:r>
              <a:t/>
            </a:r>
            <a:endParaRPr/>
          </a:p>
        </p:txBody>
      </p:sp>
      <p:pic>
        <p:nvPicPr>
          <p:cNvPr descr="Resultado de imagen de h3 uber" id="232" name="Google Shape;232;p31"/>
          <p:cNvPicPr preferRelativeResize="0"/>
          <p:nvPr/>
        </p:nvPicPr>
        <p:blipFill rotWithShape="1">
          <a:blip r:embed="rId4">
            <a:alphaModFix/>
          </a:blip>
          <a:srcRect b="0" l="0" r="0" t="0"/>
          <a:stretch/>
        </p:blipFill>
        <p:spPr>
          <a:xfrm>
            <a:off x="4027798" y="1372651"/>
            <a:ext cx="4136406" cy="3828150"/>
          </a:xfrm>
          <a:prstGeom prst="rect">
            <a:avLst/>
          </a:prstGeom>
          <a:noFill/>
          <a:ln>
            <a:noFill/>
          </a:ln>
        </p:spPr>
      </p:pic>
      <p:pic>
        <p:nvPicPr>
          <p:cNvPr descr="Resultado de imagen de icemd logo" id="233" name="Google Shape;233;p31"/>
          <p:cNvPicPr preferRelativeResize="0"/>
          <p:nvPr/>
        </p:nvPicPr>
        <p:blipFill rotWithShape="1">
          <a:blip r:embed="rId5">
            <a:alphaModFix/>
          </a:blip>
          <a:srcRect b="0" l="0" r="0" t="0"/>
          <a:stretch/>
        </p:blipFill>
        <p:spPr>
          <a:xfrm>
            <a:off x="578358" y="496528"/>
            <a:ext cx="2427543" cy="974064"/>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Arquitectura</a:t>
            </a:r>
            <a:endParaRPr b="1"/>
          </a:p>
        </p:txBody>
      </p:sp>
      <p:sp>
        <p:nvSpPr>
          <p:cNvPr id="380" name="Google Shape;380;p40"/>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Una vez visto cual es el cometido de cada herramienta dentro del flujo de datos la presentación visual del mismo será la siguiente</a:t>
            </a:r>
            <a:endParaRPr/>
          </a:p>
          <a:p>
            <a:pPr indent="0" lvl="0" marL="0" rtl="0" algn="l">
              <a:spcBef>
                <a:spcPts val="1000"/>
              </a:spcBef>
              <a:spcAft>
                <a:spcPts val="0"/>
              </a:spcAft>
              <a:buClr>
                <a:srgbClr val="575757"/>
              </a:buClr>
              <a:buSzPts val="2000"/>
              <a:buNone/>
            </a:pPr>
            <a:r>
              <a:t/>
            </a:r>
            <a:endParaRPr/>
          </a:p>
        </p:txBody>
      </p:sp>
      <p:pic>
        <p:nvPicPr>
          <p:cNvPr id="381" name="Google Shape;381;p40"/>
          <p:cNvPicPr preferRelativeResize="0"/>
          <p:nvPr/>
        </p:nvPicPr>
        <p:blipFill rotWithShape="1">
          <a:blip r:embed="rId3">
            <a:alphaModFix/>
          </a:blip>
          <a:srcRect b="0" l="0" r="0" t="0"/>
          <a:stretch/>
        </p:blipFill>
        <p:spPr>
          <a:xfrm>
            <a:off x="870500" y="1906115"/>
            <a:ext cx="5103580" cy="3854614"/>
          </a:xfrm>
          <a:prstGeom prst="rect">
            <a:avLst/>
          </a:prstGeom>
          <a:noFill/>
          <a:ln>
            <a:noFill/>
          </a:ln>
        </p:spPr>
      </p:pic>
      <p:sp>
        <p:nvSpPr>
          <p:cNvPr id="382" name="Google Shape;382;p40"/>
          <p:cNvSpPr txBox="1"/>
          <p:nvPr/>
        </p:nvSpPr>
        <p:spPr>
          <a:xfrm>
            <a:off x="6329680" y="1906115"/>
            <a:ext cx="5393155" cy="4304896"/>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just">
              <a:spcBef>
                <a:spcPts val="0"/>
              </a:spcBef>
              <a:spcAft>
                <a:spcPts val="0"/>
              </a:spcAft>
              <a:buClr>
                <a:schemeClr val="dk1"/>
              </a:buClr>
              <a:buSzPts val="1400"/>
              <a:buFont typeface="Calibri"/>
              <a:buNone/>
            </a:pPr>
            <a:r>
              <a:rPr lang="es-ES" sz="1400">
                <a:solidFill>
                  <a:schemeClr val="dk1"/>
                </a:solidFill>
                <a:latin typeface="Calibri"/>
                <a:ea typeface="Calibri"/>
                <a:cs typeface="Calibri"/>
                <a:sym typeface="Calibri"/>
              </a:rPr>
              <a:t>El flujo de datos comienza con la ingesta de los datos de la api por los procesos de python, que convierten los datos a csv en periodos de 1h o 5mins y envían la información a Flume para que lo haga llegar a HDFS.</a:t>
            </a:r>
            <a:endParaRPr sz="1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400"/>
              <a:buFont typeface="Calibri"/>
              <a:buNone/>
            </a:pPr>
            <a:r>
              <a:rPr lang="es-ES" sz="1400">
                <a:solidFill>
                  <a:schemeClr val="dk1"/>
                </a:solidFill>
                <a:latin typeface="Calibri"/>
                <a:ea typeface="Calibri"/>
                <a:cs typeface="Calibri"/>
                <a:sym typeface="Calibri"/>
              </a:rPr>
              <a:t>Posteriormente cada hora Spark coge los datos de HDFS y los procesa, agregando y limpiando de nulos en dos dataset que lo necesiten. Posteriormente los deja en Hive donde hay configuradas una tabla por tipología de datos.</a:t>
            </a:r>
            <a:endParaRPr sz="1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400"/>
              <a:buFont typeface="Calibri"/>
              <a:buNone/>
            </a:pPr>
            <a:r>
              <a:rPr lang="es-ES" sz="1400">
                <a:solidFill>
                  <a:schemeClr val="dk1"/>
                </a:solidFill>
                <a:latin typeface="Calibri"/>
                <a:ea typeface="Calibri"/>
                <a:cs typeface="Calibri"/>
                <a:sym typeface="Calibri"/>
              </a:rPr>
              <a:t>Finalmente desde local (por incompatibilidad de librerías) con un proceso python se leen los datos de Hive, se les incluye la cuadrícula de H3 correspondiente a cada localización y lo envía a Elasticsearch para poder visualizarlo con Kibana.</a:t>
            </a:r>
            <a:endParaRPr sz="1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400"/>
              <a:buFont typeface="Calibri"/>
              <a:buNone/>
            </a:pPr>
            <a:r>
              <a:rPr lang="es-ES" sz="1400">
                <a:solidFill>
                  <a:schemeClr val="dk1"/>
                </a:solidFill>
                <a:latin typeface="Calibri"/>
                <a:ea typeface="Calibri"/>
                <a:cs typeface="Calibri"/>
                <a:sym typeface="Calibri"/>
              </a:rPr>
              <a:t>Por otro lado mediante Colab notebook se utilizan los datos de Hive para entrenar el modelo y llevarlo a producción para que prediga y mande el resultado a Elastic. Esta parte final se realizará en futuros pasos. </a:t>
            </a:r>
            <a:endParaRPr sz="1400">
              <a:solidFill>
                <a:schemeClr val="dk1"/>
              </a:solidFill>
              <a:latin typeface="Calibri"/>
              <a:ea typeface="Calibri"/>
              <a:cs typeface="Calibri"/>
              <a:sym typeface="Calibri"/>
            </a:endParaRPr>
          </a:p>
        </p:txBody>
      </p:sp>
      <p:sp>
        <p:nvSpPr>
          <p:cNvPr id="383" name="Google Shape;383;p40"/>
          <p:cNvSpPr/>
          <p:nvPr/>
        </p:nvSpPr>
        <p:spPr>
          <a:xfrm>
            <a:off x="6329679" y="1828130"/>
            <a:ext cx="5393155" cy="77985"/>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384" name="Google Shape;384;p40"/>
          <p:cNvSpPr txBox="1"/>
          <p:nvPr/>
        </p:nvSpPr>
        <p:spPr>
          <a:xfrm>
            <a:off x="8428688" y="1497791"/>
            <a:ext cx="1195135"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rgbClr val="313131"/>
                </a:solidFill>
                <a:latin typeface="Calibri"/>
                <a:ea typeface="Calibri"/>
                <a:cs typeface="Calibri"/>
                <a:sym typeface="Calibri"/>
              </a:rPr>
              <a:t>Flujo de datos</a:t>
            </a:r>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1"/>
          <p:cNvSpPr txBox="1"/>
          <p:nvPr/>
        </p:nvSpPr>
        <p:spPr>
          <a:xfrm>
            <a:off x="628650" y="2366980"/>
            <a:ext cx="3537351" cy="3264117"/>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just">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390" name="Google Shape;390;p41"/>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Visualización</a:t>
            </a:r>
            <a:endParaRPr b="1"/>
          </a:p>
        </p:txBody>
      </p:sp>
      <p:sp>
        <p:nvSpPr>
          <p:cNvPr id="391" name="Google Shape;391;p41"/>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En las capas de tráfico se visualiza la congestión de tráfico dividido en cuadrículas hexagonales y donde se puede filtrar por fecha</a:t>
            </a:r>
            <a:endParaRPr/>
          </a:p>
        </p:txBody>
      </p:sp>
      <p:pic>
        <p:nvPicPr>
          <p:cNvPr id="392" name="Google Shape;392;p41"/>
          <p:cNvPicPr preferRelativeResize="0"/>
          <p:nvPr/>
        </p:nvPicPr>
        <p:blipFill rotWithShape="1">
          <a:blip r:embed="rId3">
            <a:alphaModFix/>
          </a:blip>
          <a:srcRect b="0" l="0" r="0" t="0"/>
          <a:stretch/>
        </p:blipFill>
        <p:spPr>
          <a:xfrm>
            <a:off x="4627322" y="2288995"/>
            <a:ext cx="6928478" cy="3342102"/>
          </a:xfrm>
          <a:prstGeom prst="rect">
            <a:avLst/>
          </a:prstGeom>
          <a:noFill/>
          <a:ln>
            <a:noFill/>
          </a:ln>
        </p:spPr>
      </p:pic>
      <p:sp>
        <p:nvSpPr>
          <p:cNvPr id="393" name="Google Shape;393;p41"/>
          <p:cNvSpPr txBox="1"/>
          <p:nvPr/>
        </p:nvSpPr>
        <p:spPr>
          <a:xfrm>
            <a:off x="1716947" y="1974126"/>
            <a:ext cx="1360757"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rgbClr val="313131"/>
                </a:solidFill>
                <a:latin typeface="Calibri"/>
                <a:ea typeface="Calibri"/>
                <a:cs typeface="Calibri"/>
                <a:sym typeface="Calibri"/>
              </a:rPr>
              <a:t>Capas de tráfico</a:t>
            </a:r>
            <a:endParaRPr/>
          </a:p>
        </p:txBody>
      </p:sp>
      <p:grpSp>
        <p:nvGrpSpPr>
          <p:cNvPr id="394" name="Google Shape;394;p41"/>
          <p:cNvGrpSpPr/>
          <p:nvPr/>
        </p:nvGrpSpPr>
        <p:grpSpPr>
          <a:xfrm>
            <a:off x="800101" y="3065887"/>
            <a:ext cx="3438524" cy="1736201"/>
            <a:chOff x="685801" y="2742037"/>
            <a:chExt cx="3438524" cy="1736201"/>
          </a:xfrm>
        </p:grpSpPr>
        <p:cxnSp>
          <p:nvCxnSpPr>
            <p:cNvPr id="395" name="Google Shape;395;p41"/>
            <p:cNvCxnSpPr/>
            <p:nvPr/>
          </p:nvCxnSpPr>
          <p:spPr>
            <a:xfrm>
              <a:off x="972967" y="4212914"/>
              <a:ext cx="882079" cy="0"/>
            </a:xfrm>
            <a:prstGeom prst="straightConnector1">
              <a:avLst/>
            </a:prstGeom>
            <a:noFill/>
            <a:ln cap="flat" cmpd="sng" w="9525">
              <a:solidFill>
                <a:srgbClr val="7F7F7F"/>
              </a:solidFill>
              <a:prstDash val="dash"/>
              <a:round/>
              <a:headEnd len="sm" w="sm" type="none"/>
              <a:tailEnd len="sm" w="sm" type="none"/>
            </a:ln>
          </p:spPr>
        </p:cxnSp>
        <p:cxnSp>
          <p:nvCxnSpPr>
            <p:cNvPr id="396" name="Google Shape;396;p41"/>
            <p:cNvCxnSpPr/>
            <p:nvPr/>
          </p:nvCxnSpPr>
          <p:spPr>
            <a:xfrm>
              <a:off x="972967" y="3808518"/>
              <a:ext cx="882079" cy="0"/>
            </a:xfrm>
            <a:prstGeom prst="straightConnector1">
              <a:avLst/>
            </a:prstGeom>
            <a:noFill/>
            <a:ln cap="flat" cmpd="sng" w="9525">
              <a:solidFill>
                <a:srgbClr val="7F7F7F"/>
              </a:solidFill>
              <a:prstDash val="dash"/>
              <a:round/>
              <a:headEnd len="sm" w="sm" type="none"/>
              <a:tailEnd len="sm" w="sm" type="none"/>
            </a:ln>
          </p:spPr>
        </p:cxnSp>
        <p:cxnSp>
          <p:nvCxnSpPr>
            <p:cNvPr id="397" name="Google Shape;397;p41"/>
            <p:cNvCxnSpPr/>
            <p:nvPr/>
          </p:nvCxnSpPr>
          <p:spPr>
            <a:xfrm>
              <a:off x="972967" y="3404121"/>
              <a:ext cx="882079" cy="0"/>
            </a:xfrm>
            <a:prstGeom prst="straightConnector1">
              <a:avLst/>
            </a:prstGeom>
            <a:noFill/>
            <a:ln cap="flat" cmpd="sng" w="9525">
              <a:solidFill>
                <a:srgbClr val="7F7F7F"/>
              </a:solidFill>
              <a:prstDash val="dash"/>
              <a:round/>
              <a:headEnd len="sm" w="sm" type="none"/>
              <a:tailEnd len="sm" w="sm" type="none"/>
            </a:ln>
          </p:spPr>
        </p:cxnSp>
        <p:cxnSp>
          <p:nvCxnSpPr>
            <p:cNvPr id="398" name="Google Shape;398;p41"/>
            <p:cNvCxnSpPr/>
            <p:nvPr/>
          </p:nvCxnSpPr>
          <p:spPr>
            <a:xfrm>
              <a:off x="972967" y="2999724"/>
              <a:ext cx="882079" cy="0"/>
            </a:xfrm>
            <a:prstGeom prst="straightConnector1">
              <a:avLst/>
            </a:prstGeom>
            <a:noFill/>
            <a:ln cap="flat" cmpd="sng" w="9525">
              <a:solidFill>
                <a:srgbClr val="7F7F7F"/>
              </a:solidFill>
              <a:prstDash val="dash"/>
              <a:round/>
              <a:headEnd len="sm" w="sm" type="none"/>
              <a:tailEnd len="sm" w="sm" type="none"/>
            </a:ln>
          </p:spPr>
        </p:cxnSp>
        <p:sp>
          <p:nvSpPr>
            <p:cNvPr id="399" name="Google Shape;399;p41"/>
            <p:cNvSpPr/>
            <p:nvPr/>
          </p:nvSpPr>
          <p:spPr>
            <a:xfrm rot="5400000">
              <a:off x="652223" y="2775615"/>
              <a:ext cx="515375" cy="448219"/>
            </a:xfrm>
            <a:prstGeom prst="hexagon">
              <a:avLst>
                <a:gd fmla="val 28802" name="adj"/>
                <a:gd fmla="val 115470" name="vf"/>
              </a:avLst>
            </a:prstGeom>
            <a:solidFill>
              <a:srgbClr val="FDFED7"/>
            </a:solidFill>
            <a:ln cap="flat" cmpd="sng" w="9525">
              <a:solidFill>
                <a:srgbClr val="D0D0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txBox="1"/>
            <p:nvPr/>
          </p:nvSpPr>
          <p:spPr>
            <a:xfrm>
              <a:off x="760591" y="2828044"/>
              <a:ext cx="298593" cy="3433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401" name="Google Shape;401;p41"/>
            <p:cNvSpPr/>
            <p:nvPr/>
          </p:nvSpPr>
          <p:spPr>
            <a:xfrm rot="5400000">
              <a:off x="652223" y="3589499"/>
              <a:ext cx="515375" cy="448219"/>
            </a:xfrm>
            <a:prstGeom prst="hexagon">
              <a:avLst>
                <a:gd fmla="val 28802" name="adj"/>
                <a:gd fmla="val 115470" name="vf"/>
              </a:avLst>
            </a:prstGeom>
            <a:solidFill>
              <a:srgbClr val="FF820A"/>
            </a:solidFill>
            <a:ln cap="flat" cmpd="sng" w="9525">
              <a:solidFill>
                <a:srgbClr val="D0D0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txBox="1"/>
            <p:nvPr/>
          </p:nvSpPr>
          <p:spPr>
            <a:xfrm>
              <a:off x="760591" y="3641919"/>
              <a:ext cx="298593" cy="3433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403" name="Google Shape;403;p41"/>
            <p:cNvSpPr/>
            <p:nvPr/>
          </p:nvSpPr>
          <p:spPr>
            <a:xfrm rot="5400000">
              <a:off x="882883" y="3182557"/>
              <a:ext cx="515375" cy="448219"/>
            </a:xfrm>
            <a:prstGeom prst="hexagon">
              <a:avLst>
                <a:gd fmla="val 28802" name="adj"/>
                <a:gd fmla="val 115470" name="vf"/>
              </a:avLst>
            </a:prstGeom>
            <a:solidFill>
              <a:srgbClr val="FFE260"/>
            </a:solidFill>
            <a:ln cap="flat" cmpd="sng" w="9525">
              <a:solidFill>
                <a:srgbClr val="D0D0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txBox="1"/>
            <p:nvPr/>
          </p:nvSpPr>
          <p:spPr>
            <a:xfrm>
              <a:off x="991266" y="3234994"/>
              <a:ext cx="298593" cy="3433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405" name="Google Shape;405;p41"/>
            <p:cNvSpPr/>
            <p:nvPr/>
          </p:nvSpPr>
          <p:spPr>
            <a:xfrm rot="5400000">
              <a:off x="882883" y="3996441"/>
              <a:ext cx="515375" cy="448219"/>
            </a:xfrm>
            <a:prstGeom prst="hexagon">
              <a:avLst>
                <a:gd fmla="val 28802" name="adj"/>
                <a:gd fmla="val 115470" name="vf"/>
              </a:avLst>
            </a:prstGeom>
            <a:solidFill>
              <a:srgbClr val="E64130"/>
            </a:solidFill>
            <a:ln cap="flat" cmpd="sng" w="9525">
              <a:solidFill>
                <a:srgbClr val="D0D0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txBox="1"/>
            <p:nvPr/>
          </p:nvSpPr>
          <p:spPr>
            <a:xfrm>
              <a:off x="991266" y="4048869"/>
              <a:ext cx="298593" cy="3433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407" name="Google Shape;407;p41"/>
            <p:cNvSpPr/>
            <p:nvPr/>
          </p:nvSpPr>
          <p:spPr>
            <a:xfrm>
              <a:off x="1738215" y="2807660"/>
              <a:ext cx="2386110" cy="1569660"/>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600">
                  <a:solidFill>
                    <a:schemeClr val="dk1"/>
                  </a:solidFill>
                  <a:latin typeface="Calibri"/>
                  <a:ea typeface="Calibri"/>
                  <a:cs typeface="Calibri"/>
                  <a:sym typeface="Calibri"/>
                </a:rPr>
                <a:t>Tráfico fluido</a:t>
              </a:r>
              <a:endParaRPr/>
            </a:p>
            <a:p>
              <a:pPr indent="0" lvl="0" marL="158750" marR="0" rtl="0" algn="l">
                <a:spcBef>
                  <a:spcPts val="1200"/>
                </a:spcBef>
                <a:spcAft>
                  <a:spcPts val="0"/>
                </a:spcAft>
                <a:buNone/>
              </a:pPr>
              <a:r>
                <a:rPr lang="es-ES" sz="1600">
                  <a:solidFill>
                    <a:schemeClr val="dk1"/>
                  </a:solidFill>
                  <a:latin typeface="Calibri"/>
                  <a:ea typeface="Calibri"/>
                  <a:cs typeface="Calibri"/>
                  <a:sym typeface="Calibri"/>
                </a:rPr>
                <a:t>Tráfico lento</a:t>
              </a:r>
              <a:endParaRPr/>
            </a:p>
            <a:p>
              <a:pPr indent="0" lvl="0" marL="158750" marR="0" rtl="0" algn="l">
                <a:spcBef>
                  <a:spcPts val="1200"/>
                </a:spcBef>
                <a:spcAft>
                  <a:spcPts val="0"/>
                </a:spcAft>
                <a:buNone/>
              </a:pPr>
              <a:r>
                <a:rPr lang="es-ES" sz="1600">
                  <a:solidFill>
                    <a:schemeClr val="dk1"/>
                  </a:solidFill>
                  <a:latin typeface="Calibri"/>
                  <a:ea typeface="Calibri"/>
                  <a:cs typeface="Calibri"/>
                  <a:sym typeface="Calibri"/>
                </a:rPr>
                <a:t>Tráfico con retenciones</a:t>
              </a:r>
              <a:endParaRPr/>
            </a:p>
            <a:p>
              <a:pPr indent="0" lvl="0" marL="158750" marR="0" rtl="0" algn="l">
                <a:spcBef>
                  <a:spcPts val="1200"/>
                </a:spcBef>
                <a:spcAft>
                  <a:spcPts val="0"/>
                </a:spcAft>
                <a:buNone/>
              </a:pPr>
              <a:r>
                <a:rPr lang="es-ES" sz="1600">
                  <a:solidFill>
                    <a:schemeClr val="dk1"/>
                  </a:solidFill>
                  <a:latin typeface="Calibri"/>
                  <a:ea typeface="Calibri"/>
                  <a:cs typeface="Calibri"/>
                  <a:sym typeface="Calibri"/>
                </a:rPr>
                <a:t>Tráfico congestionado</a:t>
              </a:r>
              <a:endParaRPr/>
            </a:p>
          </p:txBody>
        </p:sp>
      </p:grpSp>
      <p:sp>
        <p:nvSpPr>
          <p:cNvPr id="408" name="Google Shape;408;p41"/>
          <p:cNvSpPr/>
          <p:nvPr/>
        </p:nvSpPr>
        <p:spPr>
          <a:xfrm>
            <a:off x="628649" y="2288995"/>
            <a:ext cx="3537351" cy="94140"/>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Visualización</a:t>
            </a:r>
            <a:endParaRPr b="1"/>
          </a:p>
        </p:txBody>
      </p:sp>
      <p:sp>
        <p:nvSpPr>
          <p:cNvPr id="414" name="Google Shape;414;p42"/>
          <p:cNvSpPr txBox="1"/>
          <p:nvPr>
            <p:ph idx="1" type="body"/>
          </p:nvPr>
        </p:nvSpPr>
        <p:spPr>
          <a:xfrm>
            <a:off x="501651" y="651600"/>
            <a:ext cx="1139570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La capa de contaminación se divide por un lado una capa por cada uno de los contaminantes más relevantes y además se ha mantenido otra capa general para poder añadir filtros para visualizar el resto de contaminantes</a:t>
            </a:r>
            <a:endParaRPr/>
          </a:p>
        </p:txBody>
      </p:sp>
      <p:sp>
        <p:nvSpPr>
          <p:cNvPr id="415" name="Google Shape;415;p42"/>
          <p:cNvSpPr txBox="1"/>
          <p:nvPr/>
        </p:nvSpPr>
        <p:spPr>
          <a:xfrm>
            <a:off x="8025337" y="2366980"/>
            <a:ext cx="3537351" cy="3264117"/>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just">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416" name="Google Shape;416;p42"/>
          <p:cNvSpPr txBox="1"/>
          <p:nvPr/>
        </p:nvSpPr>
        <p:spPr>
          <a:xfrm>
            <a:off x="8232301" y="1974126"/>
            <a:ext cx="3123419"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rgbClr val="313131"/>
                </a:solidFill>
                <a:latin typeface="Calibri"/>
                <a:ea typeface="Calibri"/>
                <a:cs typeface="Calibri"/>
                <a:sym typeface="Calibri"/>
              </a:rPr>
              <a:t>Capa de contaminación el aire actual</a:t>
            </a:r>
            <a:endParaRPr/>
          </a:p>
        </p:txBody>
      </p:sp>
      <p:cxnSp>
        <p:nvCxnSpPr>
          <p:cNvPr id="417" name="Google Shape;417;p42"/>
          <p:cNvCxnSpPr/>
          <p:nvPr/>
        </p:nvCxnSpPr>
        <p:spPr>
          <a:xfrm>
            <a:off x="8483954" y="4195388"/>
            <a:ext cx="882079" cy="0"/>
          </a:xfrm>
          <a:prstGeom prst="straightConnector1">
            <a:avLst/>
          </a:prstGeom>
          <a:noFill/>
          <a:ln cap="flat" cmpd="sng" w="9525">
            <a:solidFill>
              <a:srgbClr val="7F7F7F"/>
            </a:solidFill>
            <a:prstDash val="dash"/>
            <a:round/>
            <a:headEnd len="sm" w="sm" type="none"/>
            <a:tailEnd len="sm" w="sm" type="none"/>
          </a:ln>
        </p:spPr>
      </p:cxnSp>
      <p:cxnSp>
        <p:nvCxnSpPr>
          <p:cNvPr id="418" name="Google Shape;418;p42"/>
          <p:cNvCxnSpPr/>
          <p:nvPr/>
        </p:nvCxnSpPr>
        <p:spPr>
          <a:xfrm>
            <a:off x="8483954" y="3790992"/>
            <a:ext cx="882079" cy="0"/>
          </a:xfrm>
          <a:prstGeom prst="straightConnector1">
            <a:avLst/>
          </a:prstGeom>
          <a:noFill/>
          <a:ln cap="flat" cmpd="sng" w="9525">
            <a:solidFill>
              <a:srgbClr val="7F7F7F"/>
            </a:solidFill>
            <a:prstDash val="dash"/>
            <a:round/>
            <a:headEnd len="sm" w="sm" type="none"/>
            <a:tailEnd len="sm" w="sm" type="none"/>
          </a:ln>
        </p:spPr>
      </p:cxnSp>
      <p:cxnSp>
        <p:nvCxnSpPr>
          <p:cNvPr id="419" name="Google Shape;419;p42"/>
          <p:cNvCxnSpPr/>
          <p:nvPr/>
        </p:nvCxnSpPr>
        <p:spPr>
          <a:xfrm>
            <a:off x="8483954" y="3386595"/>
            <a:ext cx="882079" cy="0"/>
          </a:xfrm>
          <a:prstGeom prst="straightConnector1">
            <a:avLst/>
          </a:prstGeom>
          <a:noFill/>
          <a:ln cap="flat" cmpd="sng" w="9525">
            <a:solidFill>
              <a:srgbClr val="7F7F7F"/>
            </a:solidFill>
            <a:prstDash val="dash"/>
            <a:round/>
            <a:headEnd len="sm" w="sm" type="none"/>
            <a:tailEnd len="sm" w="sm" type="none"/>
          </a:ln>
        </p:spPr>
      </p:cxnSp>
      <p:cxnSp>
        <p:nvCxnSpPr>
          <p:cNvPr id="420" name="Google Shape;420;p42"/>
          <p:cNvCxnSpPr/>
          <p:nvPr/>
        </p:nvCxnSpPr>
        <p:spPr>
          <a:xfrm>
            <a:off x="8483954" y="2982198"/>
            <a:ext cx="882079" cy="0"/>
          </a:xfrm>
          <a:prstGeom prst="straightConnector1">
            <a:avLst/>
          </a:prstGeom>
          <a:noFill/>
          <a:ln cap="flat" cmpd="sng" w="9525">
            <a:solidFill>
              <a:srgbClr val="7F7F7F"/>
            </a:solidFill>
            <a:prstDash val="dash"/>
            <a:round/>
            <a:headEnd len="sm" w="sm" type="none"/>
            <a:tailEnd len="sm" w="sm" type="none"/>
          </a:ln>
        </p:spPr>
      </p:cxnSp>
      <p:sp>
        <p:nvSpPr>
          <p:cNvPr id="421" name="Google Shape;421;p42"/>
          <p:cNvSpPr/>
          <p:nvPr/>
        </p:nvSpPr>
        <p:spPr>
          <a:xfrm rot="5400000">
            <a:off x="8163210" y="2758089"/>
            <a:ext cx="515375" cy="448219"/>
          </a:xfrm>
          <a:prstGeom prst="hexagon">
            <a:avLst>
              <a:gd fmla="val 28802" name="adj"/>
              <a:gd fmla="val 115470" name="vf"/>
            </a:avLst>
          </a:prstGeom>
          <a:solidFill>
            <a:srgbClr val="63A1FA"/>
          </a:solidFill>
          <a:ln cap="flat" cmpd="sng" w="9525">
            <a:solidFill>
              <a:srgbClr val="D0D0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txBox="1"/>
          <p:nvPr/>
        </p:nvSpPr>
        <p:spPr>
          <a:xfrm>
            <a:off x="8271591" y="2810519"/>
            <a:ext cx="298593" cy="3433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423" name="Google Shape;423;p42"/>
          <p:cNvSpPr/>
          <p:nvPr/>
        </p:nvSpPr>
        <p:spPr>
          <a:xfrm rot="5400000">
            <a:off x="8163210" y="3571973"/>
            <a:ext cx="515375" cy="448219"/>
          </a:xfrm>
          <a:prstGeom prst="hexagon">
            <a:avLst>
              <a:gd fmla="val 28802" name="adj"/>
              <a:gd fmla="val 115470" name="vf"/>
            </a:avLst>
          </a:prstGeom>
          <a:solidFill>
            <a:srgbClr val="FFFF00"/>
          </a:solidFill>
          <a:ln cap="flat" cmpd="sng" w="9525">
            <a:solidFill>
              <a:srgbClr val="D0D0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txBox="1"/>
          <p:nvPr/>
        </p:nvSpPr>
        <p:spPr>
          <a:xfrm>
            <a:off x="8271591" y="3624394"/>
            <a:ext cx="298593" cy="3433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425" name="Google Shape;425;p42"/>
          <p:cNvSpPr/>
          <p:nvPr/>
        </p:nvSpPr>
        <p:spPr>
          <a:xfrm rot="5400000">
            <a:off x="8393870" y="3165031"/>
            <a:ext cx="515375" cy="448219"/>
          </a:xfrm>
          <a:prstGeom prst="hexagon">
            <a:avLst>
              <a:gd fmla="val 28802" name="adj"/>
              <a:gd fmla="val 115470" name="vf"/>
            </a:avLst>
          </a:prstGeom>
          <a:solidFill>
            <a:srgbClr val="C4D600"/>
          </a:solidFill>
          <a:ln cap="flat" cmpd="sng" w="9525">
            <a:solidFill>
              <a:srgbClr val="D0D0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txBox="1"/>
          <p:nvPr/>
        </p:nvSpPr>
        <p:spPr>
          <a:xfrm>
            <a:off x="8502241" y="3217469"/>
            <a:ext cx="298593" cy="3433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427" name="Google Shape;427;p42"/>
          <p:cNvSpPr/>
          <p:nvPr/>
        </p:nvSpPr>
        <p:spPr>
          <a:xfrm rot="5400000">
            <a:off x="8393870" y="3978915"/>
            <a:ext cx="515375" cy="448219"/>
          </a:xfrm>
          <a:prstGeom prst="hexagon">
            <a:avLst>
              <a:gd fmla="val 28802" name="adj"/>
              <a:gd fmla="val 115470" name="vf"/>
            </a:avLst>
          </a:prstGeom>
          <a:solidFill>
            <a:srgbClr val="FF820A"/>
          </a:solidFill>
          <a:ln cap="flat" cmpd="sng" w="9525">
            <a:solidFill>
              <a:srgbClr val="D0D0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txBox="1"/>
          <p:nvPr/>
        </p:nvSpPr>
        <p:spPr>
          <a:xfrm>
            <a:off x="8502241" y="4031344"/>
            <a:ext cx="298593" cy="3433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429" name="Google Shape;429;p42"/>
          <p:cNvSpPr/>
          <p:nvPr/>
        </p:nvSpPr>
        <p:spPr>
          <a:xfrm>
            <a:off x="9249202" y="2800294"/>
            <a:ext cx="2386110" cy="2403222"/>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600">
                <a:solidFill>
                  <a:schemeClr val="dk1"/>
                </a:solidFill>
                <a:latin typeface="Calibri"/>
                <a:ea typeface="Calibri"/>
                <a:cs typeface="Calibri"/>
                <a:sym typeface="Calibri"/>
              </a:rPr>
              <a:t>Muy bajo</a:t>
            </a:r>
            <a:endParaRPr/>
          </a:p>
          <a:p>
            <a:pPr indent="0" lvl="0" marL="158750" marR="0" rtl="0" algn="l">
              <a:spcBef>
                <a:spcPts val="1300"/>
              </a:spcBef>
              <a:spcAft>
                <a:spcPts val="0"/>
              </a:spcAft>
              <a:buNone/>
            </a:pPr>
            <a:r>
              <a:rPr lang="es-ES" sz="1600">
                <a:solidFill>
                  <a:schemeClr val="dk1"/>
                </a:solidFill>
                <a:latin typeface="Calibri"/>
                <a:ea typeface="Calibri"/>
                <a:cs typeface="Calibri"/>
                <a:sym typeface="Calibri"/>
              </a:rPr>
              <a:t>Bajo</a:t>
            </a:r>
            <a:endParaRPr sz="1600">
              <a:solidFill>
                <a:schemeClr val="dk1"/>
              </a:solidFill>
              <a:latin typeface="Calibri"/>
              <a:ea typeface="Calibri"/>
              <a:cs typeface="Calibri"/>
              <a:sym typeface="Calibri"/>
            </a:endParaRPr>
          </a:p>
          <a:p>
            <a:pPr indent="0" lvl="0" marL="158750" marR="0" rtl="0" algn="l">
              <a:spcBef>
                <a:spcPts val="1300"/>
              </a:spcBef>
              <a:spcAft>
                <a:spcPts val="0"/>
              </a:spcAft>
              <a:buNone/>
            </a:pPr>
            <a:r>
              <a:rPr lang="es-ES" sz="1600">
                <a:solidFill>
                  <a:schemeClr val="dk1"/>
                </a:solidFill>
                <a:latin typeface="Calibri"/>
                <a:ea typeface="Calibri"/>
                <a:cs typeface="Calibri"/>
                <a:sym typeface="Calibri"/>
              </a:rPr>
              <a:t>Medio</a:t>
            </a:r>
            <a:endParaRPr sz="1600">
              <a:solidFill>
                <a:schemeClr val="dk1"/>
              </a:solidFill>
              <a:latin typeface="Calibri"/>
              <a:ea typeface="Calibri"/>
              <a:cs typeface="Calibri"/>
              <a:sym typeface="Calibri"/>
            </a:endParaRPr>
          </a:p>
          <a:p>
            <a:pPr indent="0" lvl="0" marL="158750" marR="0" rtl="0" algn="l">
              <a:spcBef>
                <a:spcPts val="1300"/>
              </a:spcBef>
              <a:spcAft>
                <a:spcPts val="0"/>
              </a:spcAft>
              <a:buNone/>
            </a:pPr>
            <a:r>
              <a:rPr lang="es-ES" sz="1600">
                <a:solidFill>
                  <a:schemeClr val="dk1"/>
                </a:solidFill>
                <a:latin typeface="Calibri"/>
                <a:ea typeface="Calibri"/>
                <a:cs typeface="Calibri"/>
                <a:sym typeface="Calibri"/>
              </a:rPr>
              <a:t>Moderado</a:t>
            </a:r>
            <a:endParaRPr sz="1600">
              <a:solidFill>
                <a:schemeClr val="dk1"/>
              </a:solidFill>
              <a:latin typeface="Calibri"/>
              <a:ea typeface="Calibri"/>
              <a:cs typeface="Calibri"/>
              <a:sym typeface="Calibri"/>
            </a:endParaRPr>
          </a:p>
          <a:p>
            <a:pPr indent="0" lvl="0" marL="158750" marR="0" rtl="0" algn="l">
              <a:spcBef>
                <a:spcPts val="1300"/>
              </a:spcBef>
              <a:spcAft>
                <a:spcPts val="0"/>
              </a:spcAft>
              <a:buNone/>
            </a:pPr>
            <a:r>
              <a:rPr lang="es-ES" sz="1600">
                <a:solidFill>
                  <a:schemeClr val="dk1"/>
                </a:solidFill>
                <a:latin typeface="Calibri"/>
                <a:ea typeface="Calibri"/>
                <a:cs typeface="Calibri"/>
                <a:sym typeface="Calibri"/>
              </a:rPr>
              <a:t>Alto</a:t>
            </a:r>
            <a:endParaRPr/>
          </a:p>
          <a:p>
            <a:pPr indent="0" lvl="0" marL="158750" marR="0" rtl="0" algn="l">
              <a:spcBef>
                <a:spcPts val="1300"/>
              </a:spcBef>
              <a:spcAft>
                <a:spcPts val="0"/>
              </a:spcAft>
              <a:buNone/>
            </a:pPr>
            <a:r>
              <a:rPr lang="es-ES" sz="1600">
                <a:solidFill>
                  <a:schemeClr val="dk1"/>
                </a:solidFill>
                <a:latin typeface="Calibri"/>
                <a:ea typeface="Calibri"/>
                <a:cs typeface="Calibri"/>
                <a:sym typeface="Calibri"/>
              </a:rPr>
              <a:t>Muy Alto</a:t>
            </a:r>
            <a:endParaRPr/>
          </a:p>
        </p:txBody>
      </p:sp>
      <p:sp>
        <p:nvSpPr>
          <p:cNvPr id="430" name="Google Shape;430;p42"/>
          <p:cNvSpPr/>
          <p:nvPr/>
        </p:nvSpPr>
        <p:spPr>
          <a:xfrm>
            <a:off x="8025336" y="2288995"/>
            <a:ext cx="3537351" cy="94140"/>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pic>
        <p:nvPicPr>
          <p:cNvPr id="431" name="Google Shape;431;p42"/>
          <p:cNvPicPr preferRelativeResize="0"/>
          <p:nvPr/>
        </p:nvPicPr>
        <p:blipFill rotWithShape="1">
          <a:blip r:embed="rId3">
            <a:alphaModFix/>
          </a:blip>
          <a:srcRect b="28214" l="0" r="0" t="0"/>
          <a:stretch/>
        </p:blipFill>
        <p:spPr>
          <a:xfrm>
            <a:off x="653381" y="2286233"/>
            <a:ext cx="6998420" cy="3349254"/>
          </a:xfrm>
          <a:prstGeom prst="rect">
            <a:avLst/>
          </a:prstGeom>
          <a:noFill/>
          <a:ln>
            <a:noFill/>
          </a:ln>
        </p:spPr>
      </p:pic>
      <p:cxnSp>
        <p:nvCxnSpPr>
          <p:cNvPr id="432" name="Google Shape;432;p42"/>
          <p:cNvCxnSpPr/>
          <p:nvPr/>
        </p:nvCxnSpPr>
        <p:spPr>
          <a:xfrm>
            <a:off x="8483954" y="5024397"/>
            <a:ext cx="882079" cy="0"/>
          </a:xfrm>
          <a:prstGeom prst="straightConnector1">
            <a:avLst/>
          </a:prstGeom>
          <a:noFill/>
          <a:ln cap="flat" cmpd="sng" w="9525">
            <a:solidFill>
              <a:srgbClr val="7F7F7F"/>
            </a:solidFill>
            <a:prstDash val="dash"/>
            <a:round/>
            <a:headEnd len="sm" w="sm" type="none"/>
            <a:tailEnd len="sm" w="sm" type="none"/>
          </a:ln>
        </p:spPr>
      </p:cxnSp>
      <p:cxnSp>
        <p:nvCxnSpPr>
          <p:cNvPr id="433" name="Google Shape;433;p42"/>
          <p:cNvCxnSpPr/>
          <p:nvPr/>
        </p:nvCxnSpPr>
        <p:spPr>
          <a:xfrm>
            <a:off x="8483954" y="4620001"/>
            <a:ext cx="882079" cy="0"/>
          </a:xfrm>
          <a:prstGeom prst="straightConnector1">
            <a:avLst/>
          </a:prstGeom>
          <a:noFill/>
          <a:ln cap="flat" cmpd="sng" w="9525">
            <a:solidFill>
              <a:srgbClr val="7F7F7F"/>
            </a:solidFill>
            <a:prstDash val="dash"/>
            <a:round/>
            <a:headEnd len="sm" w="sm" type="none"/>
            <a:tailEnd len="sm" w="sm" type="none"/>
          </a:ln>
        </p:spPr>
      </p:cxnSp>
      <p:sp>
        <p:nvSpPr>
          <p:cNvPr id="434" name="Google Shape;434;p42"/>
          <p:cNvSpPr/>
          <p:nvPr/>
        </p:nvSpPr>
        <p:spPr>
          <a:xfrm rot="5400000">
            <a:off x="8163210" y="4400982"/>
            <a:ext cx="515375" cy="448219"/>
          </a:xfrm>
          <a:prstGeom prst="hexagon">
            <a:avLst>
              <a:gd fmla="val 28802" name="adj"/>
              <a:gd fmla="val 115470" name="vf"/>
            </a:avLst>
          </a:prstGeom>
          <a:solidFill>
            <a:srgbClr val="FF0000"/>
          </a:solidFill>
          <a:ln cap="flat" cmpd="sng" w="9525">
            <a:solidFill>
              <a:srgbClr val="D0D0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txBox="1"/>
          <p:nvPr/>
        </p:nvSpPr>
        <p:spPr>
          <a:xfrm>
            <a:off x="8271591" y="4453419"/>
            <a:ext cx="298593" cy="3433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436" name="Google Shape;436;p42"/>
          <p:cNvSpPr/>
          <p:nvPr/>
        </p:nvSpPr>
        <p:spPr>
          <a:xfrm rot="5400000">
            <a:off x="8393870" y="4807924"/>
            <a:ext cx="515375" cy="448219"/>
          </a:xfrm>
          <a:prstGeom prst="hexagon">
            <a:avLst>
              <a:gd fmla="val 28802" name="adj"/>
              <a:gd fmla="val 115470" name="vf"/>
            </a:avLst>
          </a:prstGeom>
          <a:solidFill>
            <a:schemeClr val="dk1"/>
          </a:solidFill>
          <a:ln cap="flat" cmpd="sng" w="9525">
            <a:solidFill>
              <a:srgbClr val="D0D0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txBox="1"/>
          <p:nvPr/>
        </p:nvSpPr>
        <p:spPr>
          <a:xfrm>
            <a:off x="8502241" y="4860344"/>
            <a:ext cx="298593" cy="3433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438" name="Google Shape;438;p42"/>
          <p:cNvSpPr/>
          <p:nvPr/>
        </p:nvSpPr>
        <p:spPr>
          <a:xfrm>
            <a:off x="1015789" y="5864112"/>
            <a:ext cx="1016042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En el ejemplo se visualiza el Monóxido de Carbono. En el caso no supera el umbral más bajo de contaminación en ningún punto. </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43"/>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Modelo predictivo</a:t>
            </a:r>
            <a:endParaRPr b="1"/>
          </a:p>
        </p:txBody>
      </p:sp>
      <p:sp>
        <p:nvSpPr>
          <p:cNvPr id="444" name="Google Shape;444;p43"/>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El planteamiento para la predicción de los valores de contaminación divido en varias fases</a:t>
            </a:r>
            <a:endParaRPr/>
          </a:p>
        </p:txBody>
      </p:sp>
      <p:pic>
        <p:nvPicPr>
          <p:cNvPr id="445" name="Google Shape;445;p43"/>
          <p:cNvPicPr preferRelativeResize="0"/>
          <p:nvPr/>
        </p:nvPicPr>
        <p:blipFill rotWithShape="1">
          <a:blip r:embed="rId3">
            <a:alphaModFix/>
          </a:blip>
          <a:srcRect b="0" l="0" r="0" t="0"/>
          <a:stretch/>
        </p:blipFill>
        <p:spPr>
          <a:xfrm>
            <a:off x="4612857" y="3245138"/>
            <a:ext cx="3172689" cy="2367857"/>
          </a:xfrm>
          <a:prstGeom prst="rect">
            <a:avLst/>
          </a:prstGeom>
          <a:noFill/>
          <a:ln>
            <a:noFill/>
          </a:ln>
        </p:spPr>
      </p:pic>
      <p:sp>
        <p:nvSpPr>
          <p:cNvPr id="446" name="Google Shape;446;p43"/>
          <p:cNvSpPr/>
          <p:nvPr/>
        </p:nvSpPr>
        <p:spPr>
          <a:xfrm>
            <a:off x="501651" y="1235950"/>
            <a:ext cx="11202669" cy="73866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1400">
                <a:solidFill>
                  <a:srgbClr val="000000"/>
                </a:solidFill>
                <a:latin typeface="Calibri"/>
                <a:ea typeface="Calibri"/>
                <a:cs typeface="Calibri"/>
                <a:sym typeface="Calibri"/>
              </a:rPr>
              <a:t>En una primera fase la idea es tener un modelo predictivo que se aproxime lo máximo posible pero que no consuma mucho tiempo a la hora de plantearlo para tener el producto en producción lo antes posible. Este modelo es una regresión lineal. En una segunda fase se tratará de mejorar la predicción teniendo en cuenta la tipología de los datos a predecir, con series temporales multivariantes o redes neuronales como LSTM.</a:t>
            </a:r>
            <a:endParaRPr/>
          </a:p>
        </p:txBody>
      </p:sp>
      <p:sp>
        <p:nvSpPr>
          <p:cNvPr id="447" name="Google Shape;447;p43"/>
          <p:cNvSpPr txBox="1"/>
          <p:nvPr/>
        </p:nvSpPr>
        <p:spPr>
          <a:xfrm>
            <a:off x="8166969" y="2872267"/>
            <a:ext cx="3537351" cy="2990053"/>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just">
              <a:spcBef>
                <a:spcPts val="1600"/>
              </a:spcBef>
              <a:spcAft>
                <a:spcPts val="1600"/>
              </a:spcAft>
              <a:buNone/>
            </a:pPr>
            <a:r>
              <a:rPr lang="es-ES" sz="1400">
                <a:solidFill>
                  <a:srgbClr val="000000"/>
                </a:solidFill>
                <a:latin typeface="Calibri"/>
                <a:ea typeface="Calibri"/>
                <a:cs typeface="Calibri"/>
                <a:sym typeface="Calibri"/>
              </a:rPr>
              <a:t>Como objetivo es la predicción de los valores de contaminación teniendo como entrada unos valores de tráfico y meteorología. Como dichos valores son diferentes según el contaminante, se decide separar tanto el análisis como la predicción por contaminante.</a:t>
            </a:r>
            <a:endParaRPr sz="1400">
              <a:solidFill>
                <a:srgbClr val="000000"/>
              </a:solidFill>
              <a:latin typeface="Calibri"/>
              <a:ea typeface="Calibri"/>
              <a:cs typeface="Calibri"/>
              <a:sym typeface="Calibri"/>
            </a:endParaRPr>
          </a:p>
        </p:txBody>
      </p:sp>
      <p:sp>
        <p:nvSpPr>
          <p:cNvPr id="448" name="Google Shape;448;p43"/>
          <p:cNvSpPr txBox="1"/>
          <p:nvPr/>
        </p:nvSpPr>
        <p:spPr>
          <a:xfrm>
            <a:off x="9570222" y="2479413"/>
            <a:ext cx="730841"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rgbClr val="313131"/>
                </a:solidFill>
                <a:latin typeface="Calibri"/>
                <a:ea typeface="Calibri"/>
                <a:cs typeface="Calibri"/>
                <a:sym typeface="Calibri"/>
              </a:rPr>
              <a:t>Objetivo</a:t>
            </a:r>
            <a:endParaRPr b="1" sz="1600">
              <a:solidFill>
                <a:srgbClr val="313131"/>
              </a:solidFill>
              <a:latin typeface="Calibri"/>
              <a:ea typeface="Calibri"/>
              <a:cs typeface="Calibri"/>
              <a:sym typeface="Calibri"/>
            </a:endParaRPr>
          </a:p>
        </p:txBody>
      </p:sp>
      <p:sp>
        <p:nvSpPr>
          <p:cNvPr id="449" name="Google Shape;449;p43"/>
          <p:cNvSpPr/>
          <p:nvPr/>
        </p:nvSpPr>
        <p:spPr>
          <a:xfrm>
            <a:off x="8166968" y="2794282"/>
            <a:ext cx="3537351" cy="94140"/>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450" name="Google Shape;450;p43"/>
          <p:cNvSpPr txBox="1"/>
          <p:nvPr/>
        </p:nvSpPr>
        <p:spPr>
          <a:xfrm>
            <a:off x="694084" y="2872267"/>
            <a:ext cx="3537351" cy="2990053"/>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just">
              <a:spcBef>
                <a:spcPts val="1600"/>
              </a:spcBef>
              <a:spcAft>
                <a:spcPts val="1600"/>
              </a:spcAft>
              <a:buNone/>
            </a:pPr>
            <a:r>
              <a:rPr lang="es-ES" sz="1400">
                <a:solidFill>
                  <a:srgbClr val="000000"/>
                </a:solidFill>
                <a:latin typeface="Calibri"/>
                <a:ea typeface="Calibri"/>
                <a:cs typeface="Calibri"/>
                <a:sym typeface="Calibri"/>
              </a:rPr>
              <a:t>Como datos de entrada para el análisis, selección del modelo y entrenamiento del mismo, se han cogido los históricos de septiembre de 2019 de los datos de observación meteorológica, de tráfico y de contaminación del aire. Este dataset conformado por estas variables es el resumen por horas  cada valor de cada contaminante con la meteorología y tráfico asociado a la ubicación correspondiente según la cuadrícula hexagonal de H3.</a:t>
            </a:r>
            <a:endParaRPr/>
          </a:p>
        </p:txBody>
      </p:sp>
      <p:sp>
        <p:nvSpPr>
          <p:cNvPr id="451" name="Google Shape;451;p43"/>
          <p:cNvSpPr txBox="1"/>
          <p:nvPr/>
        </p:nvSpPr>
        <p:spPr>
          <a:xfrm>
            <a:off x="2221848" y="2479413"/>
            <a:ext cx="489814"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rgbClr val="313131"/>
                </a:solidFill>
                <a:latin typeface="Calibri"/>
                <a:ea typeface="Calibri"/>
                <a:cs typeface="Calibri"/>
                <a:sym typeface="Calibri"/>
              </a:rPr>
              <a:t>Datos</a:t>
            </a:r>
            <a:endParaRPr b="1" sz="1600">
              <a:solidFill>
                <a:srgbClr val="313131"/>
              </a:solidFill>
              <a:latin typeface="Calibri"/>
              <a:ea typeface="Calibri"/>
              <a:cs typeface="Calibri"/>
              <a:sym typeface="Calibri"/>
            </a:endParaRPr>
          </a:p>
        </p:txBody>
      </p:sp>
      <p:sp>
        <p:nvSpPr>
          <p:cNvPr id="452" name="Google Shape;452;p43"/>
          <p:cNvSpPr/>
          <p:nvPr/>
        </p:nvSpPr>
        <p:spPr>
          <a:xfrm>
            <a:off x="694083" y="2794282"/>
            <a:ext cx="3537351" cy="94140"/>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44"/>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Modelo predictivo</a:t>
            </a:r>
            <a:endParaRPr b="1"/>
          </a:p>
        </p:txBody>
      </p:sp>
      <p:pic>
        <p:nvPicPr>
          <p:cNvPr id="458" name="Google Shape;458;p44"/>
          <p:cNvPicPr preferRelativeResize="0"/>
          <p:nvPr/>
        </p:nvPicPr>
        <p:blipFill rotWithShape="1">
          <a:blip r:embed="rId3">
            <a:alphaModFix/>
          </a:blip>
          <a:srcRect b="0" l="0" r="0" t="0"/>
          <a:stretch/>
        </p:blipFill>
        <p:spPr>
          <a:xfrm>
            <a:off x="4745520" y="2367854"/>
            <a:ext cx="3036673" cy="3364020"/>
          </a:xfrm>
          <a:prstGeom prst="rect">
            <a:avLst/>
          </a:prstGeom>
          <a:noFill/>
          <a:ln>
            <a:noFill/>
          </a:ln>
        </p:spPr>
      </p:pic>
      <p:sp>
        <p:nvSpPr>
          <p:cNvPr id="459" name="Google Shape;459;p44"/>
          <p:cNvSpPr txBox="1"/>
          <p:nvPr/>
        </p:nvSpPr>
        <p:spPr>
          <a:xfrm>
            <a:off x="8166969" y="2237409"/>
            <a:ext cx="3537351" cy="3624911"/>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spcBef>
                <a:spcPts val="1600"/>
              </a:spcBef>
              <a:spcAft>
                <a:spcPts val="0"/>
              </a:spcAft>
              <a:buNone/>
            </a:pPr>
            <a:r>
              <a:rPr lang="es-ES" sz="1400">
                <a:solidFill>
                  <a:srgbClr val="000000"/>
                </a:solidFill>
                <a:latin typeface="Calibri"/>
                <a:ea typeface="Calibri"/>
                <a:cs typeface="Calibri"/>
                <a:sym typeface="Calibri"/>
              </a:rPr>
              <a:t>En una primera vista, se entiende que puede aportar valor tener como variables el dia de la semana (de 0 a 6), si es día de labor y agregar los datos de las horas en franjas horarias. Por lo que en el tratamiento previo de los datos se han agregado esas dos columnas. Este solo tiene nulos en la variable tpr, se mantiene en el análisis exploratorio para ver si aporta valor.</a:t>
            </a:r>
            <a:endParaRPr/>
          </a:p>
        </p:txBody>
      </p:sp>
      <p:sp>
        <p:nvSpPr>
          <p:cNvPr id="460" name="Google Shape;460;p44"/>
          <p:cNvSpPr txBox="1"/>
          <p:nvPr/>
        </p:nvSpPr>
        <p:spPr>
          <a:xfrm>
            <a:off x="9481544" y="1844555"/>
            <a:ext cx="908197"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rgbClr val="313131"/>
                </a:solidFill>
                <a:latin typeface="Calibri"/>
                <a:ea typeface="Calibri"/>
                <a:cs typeface="Calibri"/>
                <a:sym typeface="Calibri"/>
              </a:rPr>
              <a:t>Preanálisis</a:t>
            </a:r>
            <a:endParaRPr b="1" sz="1600">
              <a:solidFill>
                <a:srgbClr val="313131"/>
              </a:solidFill>
              <a:latin typeface="Calibri"/>
              <a:ea typeface="Calibri"/>
              <a:cs typeface="Calibri"/>
              <a:sym typeface="Calibri"/>
            </a:endParaRPr>
          </a:p>
        </p:txBody>
      </p:sp>
      <p:sp>
        <p:nvSpPr>
          <p:cNvPr id="461" name="Google Shape;461;p44"/>
          <p:cNvSpPr/>
          <p:nvPr/>
        </p:nvSpPr>
        <p:spPr>
          <a:xfrm>
            <a:off x="8166968" y="2159424"/>
            <a:ext cx="3537351" cy="94140"/>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462" name="Google Shape;462;p44"/>
          <p:cNvSpPr txBox="1"/>
          <p:nvPr/>
        </p:nvSpPr>
        <p:spPr>
          <a:xfrm>
            <a:off x="694084" y="2237409"/>
            <a:ext cx="3537351" cy="3624911"/>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just">
              <a:spcBef>
                <a:spcPts val="1600"/>
              </a:spcBef>
              <a:spcAft>
                <a:spcPts val="0"/>
              </a:spcAft>
              <a:buNone/>
            </a:pPr>
            <a:r>
              <a:rPr lang="es-ES" sz="1400">
                <a:solidFill>
                  <a:srgbClr val="000000"/>
                </a:solidFill>
                <a:latin typeface="Calibri"/>
                <a:ea typeface="Calibri"/>
                <a:cs typeface="Calibri"/>
                <a:sym typeface="Calibri"/>
              </a:rPr>
              <a:t>La variable a predecir es el valor de cada uno de los contaminantes los cuales son los siguientes:</a:t>
            </a:r>
            <a:endParaRPr/>
          </a:p>
          <a:p>
            <a:pPr indent="-285750" lvl="0" marL="285750" marR="0" rtl="0" algn="just">
              <a:spcBef>
                <a:spcPts val="60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Dióxido de Azufre</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Monóxido de Carbono</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Monóxido de Nitrógeno</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Dióxido de Nitrógeno</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Óxidos de Nitrógeno</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Partículas &lt; 2.5 µm</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Partículas &lt; 10 µm</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Ozono</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Tolueno</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Benceno</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Etilbenceno</a:t>
            </a:r>
            <a:endParaRPr sz="1100">
              <a:solidFill>
                <a:srgbClr val="000000"/>
              </a:solidFill>
              <a:latin typeface="Calibri"/>
              <a:ea typeface="Calibri"/>
              <a:cs typeface="Calibri"/>
              <a:sym typeface="Calibri"/>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Hidrocarburos totales</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Metano</a:t>
            </a:r>
            <a:endParaRPr/>
          </a:p>
          <a:p>
            <a:pPr indent="-285750" lvl="0" marL="285750" marR="0" rtl="0" algn="just">
              <a:spcBef>
                <a:spcPts val="0"/>
              </a:spcBef>
              <a:spcAft>
                <a:spcPts val="0"/>
              </a:spcAft>
              <a:buClr>
                <a:srgbClr val="000000"/>
              </a:buClr>
              <a:buSzPts val="1100"/>
              <a:buFont typeface="Arial"/>
              <a:buChar char="•"/>
            </a:pPr>
            <a:r>
              <a:rPr lang="es-ES" sz="1100">
                <a:solidFill>
                  <a:srgbClr val="000000"/>
                </a:solidFill>
                <a:latin typeface="Calibri"/>
                <a:ea typeface="Calibri"/>
                <a:cs typeface="Calibri"/>
                <a:sym typeface="Calibri"/>
              </a:rPr>
              <a:t>Contaminante Hidrocarburos no metánicos</a:t>
            </a:r>
            <a:endParaRPr sz="1100">
              <a:solidFill>
                <a:srgbClr val="000000"/>
              </a:solidFill>
              <a:latin typeface="Calibri"/>
              <a:ea typeface="Calibri"/>
              <a:cs typeface="Calibri"/>
              <a:sym typeface="Calibri"/>
            </a:endParaRPr>
          </a:p>
        </p:txBody>
      </p:sp>
      <p:sp>
        <p:nvSpPr>
          <p:cNvPr id="463" name="Google Shape;463;p44"/>
          <p:cNvSpPr txBox="1"/>
          <p:nvPr/>
        </p:nvSpPr>
        <p:spPr>
          <a:xfrm>
            <a:off x="1821108" y="1844555"/>
            <a:ext cx="1283300" cy="24622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s-ES" sz="1600">
                <a:solidFill>
                  <a:srgbClr val="313131"/>
                </a:solidFill>
                <a:latin typeface="Calibri"/>
                <a:ea typeface="Calibri"/>
                <a:cs typeface="Calibri"/>
                <a:sym typeface="Calibri"/>
              </a:rPr>
              <a:t>Contaminación</a:t>
            </a:r>
            <a:endParaRPr b="1" sz="1600">
              <a:solidFill>
                <a:srgbClr val="313131"/>
              </a:solidFill>
              <a:latin typeface="Calibri"/>
              <a:ea typeface="Calibri"/>
              <a:cs typeface="Calibri"/>
              <a:sym typeface="Calibri"/>
            </a:endParaRPr>
          </a:p>
        </p:txBody>
      </p:sp>
      <p:sp>
        <p:nvSpPr>
          <p:cNvPr id="464" name="Google Shape;464;p44"/>
          <p:cNvSpPr/>
          <p:nvPr/>
        </p:nvSpPr>
        <p:spPr>
          <a:xfrm>
            <a:off x="694083" y="2159424"/>
            <a:ext cx="3537351" cy="94140"/>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465" name="Google Shape;465;p44"/>
          <p:cNvSpPr txBox="1"/>
          <p:nvPr/>
        </p:nvSpPr>
        <p:spPr>
          <a:xfrm>
            <a:off x="5714763" y="1844555"/>
            <a:ext cx="1098186"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chemeClr val="accent5"/>
                </a:solidFill>
                <a:latin typeface="Calibri"/>
                <a:ea typeface="Calibri"/>
                <a:cs typeface="Calibri"/>
                <a:sym typeface="Calibri"/>
              </a:rPr>
              <a:t>Data Set Info</a:t>
            </a:r>
            <a:endParaRPr b="1" sz="1600">
              <a:solidFill>
                <a:schemeClr val="accent5"/>
              </a:solidFill>
              <a:latin typeface="Calibri"/>
              <a:ea typeface="Calibri"/>
              <a:cs typeface="Calibri"/>
              <a:sym typeface="Calibri"/>
            </a:endParaRPr>
          </a:p>
        </p:txBody>
      </p:sp>
      <p:sp>
        <p:nvSpPr>
          <p:cNvPr id="466" name="Google Shape;466;p44"/>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5"/>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Modelo predictivo</a:t>
            </a:r>
            <a:endParaRPr/>
          </a:p>
        </p:txBody>
      </p:sp>
      <p:pic>
        <p:nvPicPr>
          <p:cNvPr id="472" name="Google Shape;472;p45"/>
          <p:cNvPicPr preferRelativeResize="0"/>
          <p:nvPr/>
        </p:nvPicPr>
        <p:blipFill rotWithShape="1">
          <a:blip r:embed="rId3">
            <a:alphaModFix/>
          </a:blip>
          <a:srcRect b="0" l="0" r="0" t="0"/>
          <a:stretch/>
        </p:blipFill>
        <p:spPr>
          <a:xfrm>
            <a:off x="6061477" y="1408855"/>
            <a:ext cx="5642843" cy="4941145"/>
          </a:xfrm>
          <a:prstGeom prst="rect">
            <a:avLst/>
          </a:prstGeom>
          <a:noFill/>
          <a:ln>
            <a:noFill/>
          </a:ln>
        </p:spPr>
      </p:pic>
      <p:sp>
        <p:nvSpPr>
          <p:cNvPr id="473" name="Google Shape;473;p45"/>
          <p:cNvSpPr txBox="1"/>
          <p:nvPr/>
        </p:nvSpPr>
        <p:spPr>
          <a:xfrm>
            <a:off x="501652" y="1817179"/>
            <a:ext cx="5393155" cy="3293301"/>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spcBef>
                <a:spcPts val="1600"/>
              </a:spcBef>
              <a:spcAft>
                <a:spcPts val="0"/>
              </a:spcAft>
              <a:buNone/>
            </a:pPr>
            <a:r>
              <a:rPr lang="es-ES" sz="1400">
                <a:solidFill>
                  <a:srgbClr val="000000"/>
                </a:solidFill>
                <a:latin typeface="Calibri"/>
                <a:ea typeface="Calibri"/>
                <a:cs typeface="Calibri"/>
                <a:sym typeface="Calibri"/>
              </a:rPr>
              <a:t>Una vez en situación se procede al análisis exploratorio de las variables. Se ve muy relevante proceder a hacer un análisis por tipo de contaminante. Por cada una de las variables se analiza:</a:t>
            </a:r>
            <a:endParaRPr/>
          </a:p>
          <a:p>
            <a:pPr indent="-298450" lvl="0" marL="457200" marR="0" rtl="0" algn="l">
              <a:spcBef>
                <a:spcPts val="1600"/>
              </a:spcBef>
              <a:spcAft>
                <a:spcPts val="0"/>
              </a:spcAft>
              <a:buClr>
                <a:srgbClr val="000000"/>
              </a:buClr>
              <a:buSzPts val="1100"/>
              <a:buFont typeface="Calibri"/>
              <a:buChar char="●"/>
            </a:pPr>
            <a:r>
              <a:rPr lang="es-ES" sz="1400">
                <a:solidFill>
                  <a:srgbClr val="000000"/>
                </a:solidFill>
                <a:latin typeface="Calibri"/>
                <a:ea typeface="Calibri"/>
                <a:cs typeface="Calibri"/>
                <a:sym typeface="Calibri"/>
              </a:rPr>
              <a:t>La relación de las variables de tráfico con la variable objetivo y si es laborable o no.</a:t>
            </a:r>
            <a:endParaRPr/>
          </a:p>
          <a:p>
            <a:pPr indent="-298450" lvl="0" marL="457200" marR="0" rtl="0" algn="l">
              <a:spcBef>
                <a:spcPts val="0"/>
              </a:spcBef>
              <a:spcAft>
                <a:spcPts val="0"/>
              </a:spcAft>
              <a:buClr>
                <a:srgbClr val="000000"/>
              </a:buClr>
              <a:buSzPts val="1100"/>
              <a:buFont typeface="Calibri"/>
              <a:buChar char="●"/>
            </a:pPr>
            <a:r>
              <a:rPr lang="es-ES" sz="1400">
                <a:solidFill>
                  <a:srgbClr val="000000"/>
                </a:solidFill>
                <a:latin typeface="Calibri"/>
                <a:ea typeface="Calibri"/>
                <a:cs typeface="Calibri"/>
                <a:sym typeface="Calibri"/>
              </a:rPr>
              <a:t>La misma relación pero teniendo en cuenta las franjas horarias.</a:t>
            </a:r>
            <a:endParaRPr/>
          </a:p>
          <a:p>
            <a:pPr indent="-298450" lvl="0" marL="457200" marR="0" rtl="0" algn="l">
              <a:spcBef>
                <a:spcPts val="0"/>
              </a:spcBef>
              <a:spcAft>
                <a:spcPts val="0"/>
              </a:spcAft>
              <a:buClr>
                <a:srgbClr val="000000"/>
              </a:buClr>
              <a:buSzPts val="1100"/>
              <a:buFont typeface="Calibri"/>
              <a:buChar char="●"/>
            </a:pPr>
            <a:r>
              <a:rPr lang="es-ES" sz="1400">
                <a:solidFill>
                  <a:srgbClr val="000000"/>
                </a:solidFill>
                <a:latin typeface="Calibri"/>
                <a:ea typeface="Calibri"/>
                <a:cs typeface="Calibri"/>
                <a:sym typeface="Calibri"/>
              </a:rPr>
              <a:t>Se analiza la distribución de los valores contaminantes en base a los valores meteorológicos.</a:t>
            </a:r>
            <a:endParaRPr/>
          </a:p>
          <a:p>
            <a:pPr indent="-298450" lvl="0" marL="457200" marR="0" rtl="0" algn="l">
              <a:spcBef>
                <a:spcPts val="0"/>
              </a:spcBef>
              <a:spcAft>
                <a:spcPts val="0"/>
              </a:spcAft>
              <a:buClr>
                <a:srgbClr val="000000"/>
              </a:buClr>
              <a:buSzPts val="1100"/>
              <a:buFont typeface="Calibri"/>
              <a:buChar char="●"/>
            </a:pPr>
            <a:r>
              <a:rPr lang="es-ES" sz="1400">
                <a:solidFill>
                  <a:srgbClr val="000000"/>
                </a:solidFill>
                <a:latin typeface="Calibri"/>
                <a:ea typeface="Calibri"/>
                <a:cs typeface="Calibri"/>
                <a:sym typeface="Calibri"/>
              </a:rPr>
              <a:t>Se analiza la estacionalidad tanto para laborable o no como para las franjas horarias.</a:t>
            </a:r>
            <a:endParaRPr/>
          </a:p>
          <a:p>
            <a:pPr indent="-298450" lvl="0" marL="457200" marR="0" rtl="0" algn="l">
              <a:spcBef>
                <a:spcPts val="0"/>
              </a:spcBef>
              <a:spcAft>
                <a:spcPts val="0"/>
              </a:spcAft>
              <a:buClr>
                <a:srgbClr val="000000"/>
              </a:buClr>
              <a:buSzPts val="1100"/>
              <a:buFont typeface="Calibri"/>
              <a:buChar char="●"/>
            </a:pPr>
            <a:r>
              <a:rPr lang="es-ES" sz="1400">
                <a:solidFill>
                  <a:srgbClr val="000000"/>
                </a:solidFill>
                <a:latin typeface="Calibri"/>
                <a:ea typeface="Calibri"/>
                <a:cs typeface="Calibri"/>
                <a:sym typeface="Calibri"/>
              </a:rPr>
              <a:t>Se analizan las correlaciones entre todas las variables.</a:t>
            </a:r>
            <a:endParaRPr/>
          </a:p>
        </p:txBody>
      </p:sp>
      <p:sp>
        <p:nvSpPr>
          <p:cNvPr id="474" name="Google Shape;474;p45"/>
          <p:cNvSpPr/>
          <p:nvPr/>
        </p:nvSpPr>
        <p:spPr>
          <a:xfrm>
            <a:off x="501651" y="1739194"/>
            <a:ext cx="5393155" cy="77985"/>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475" name="Google Shape;475;p45"/>
          <p:cNvSpPr txBox="1"/>
          <p:nvPr/>
        </p:nvSpPr>
        <p:spPr>
          <a:xfrm>
            <a:off x="2301347" y="1408855"/>
            <a:ext cx="1793761"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rgbClr val="313131"/>
                </a:solidFill>
                <a:latin typeface="Calibri"/>
                <a:ea typeface="Calibri"/>
                <a:cs typeface="Calibri"/>
                <a:sym typeface="Calibri"/>
              </a:rPr>
              <a:t>Análisis exploratorio</a:t>
            </a:r>
            <a:endParaRPr/>
          </a:p>
        </p:txBody>
      </p:sp>
      <p:sp>
        <p:nvSpPr>
          <p:cNvPr id="476" name="Google Shape;476;p45"/>
          <p:cNvSpPr txBox="1"/>
          <p:nvPr/>
        </p:nvSpPr>
        <p:spPr>
          <a:xfrm>
            <a:off x="501652" y="5200459"/>
            <a:ext cx="5393155" cy="956501"/>
          </a:xfrm>
          <a:prstGeom prst="rect">
            <a:avLst/>
          </a:prstGeom>
          <a:solidFill>
            <a:srgbClr val="DDEBEE"/>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i="1" lang="es-ES" sz="1400">
                <a:solidFill>
                  <a:schemeClr val="dk1"/>
                </a:solidFill>
                <a:latin typeface="Calibri"/>
                <a:ea typeface="Calibri"/>
                <a:cs typeface="Calibri"/>
                <a:sym typeface="Calibri"/>
              </a:rPr>
              <a:t>En el gráfico de la izquierda puede observarse la relación de las variables del tráfico con el valor del contaminante (Dióxido de Nitrógeno) y si es laborable o no.</a:t>
            </a:r>
            <a:endParaRPr/>
          </a:p>
        </p:txBody>
      </p:sp>
      <p:sp>
        <p:nvSpPr>
          <p:cNvPr id="477" name="Google Shape;477;p45"/>
          <p:cNvSpPr/>
          <p:nvPr/>
        </p:nvSpPr>
        <p:spPr>
          <a:xfrm>
            <a:off x="5258946" y="5416166"/>
            <a:ext cx="479464" cy="525085"/>
          </a:xfrm>
          <a:custGeom>
            <a:rect b="b" l="l" r="r" t="t"/>
            <a:pathLst>
              <a:path extrusionOk="0" h="679" w="619">
                <a:moveTo>
                  <a:pt x="309" y="679"/>
                </a:moveTo>
                <a:cubicBezTo>
                  <a:pt x="139" y="679"/>
                  <a:pt x="0" y="540"/>
                  <a:pt x="0" y="369"/>
                </a:cubicBezTo>
                <a:cubicBezTo>
                  <a:pt x="0" y="201"/>
                  <a:pt x="136" y="62"/>
                  <a:pt x="304" y="60"/>
                </a:cubicBezTo>
                <a:cubicBezTo>
                  <a:pt x="306" y="60"/>
                  <a:pt x="308" y="60"/>
                  <a:pt x="309" y="62"/>
                </a:cubicBezTo>
                <a:cubicBezTo>
                  <a:pt x="311" y="63"/>
                  <a:pt x="312" y="65"/>
                  <a:pt x="312" y="67"/>
                </a:cubicBezTo>
                <a:cubicBezTo>
                  <a:pt x="312" y="365"/>
                  <a:pt x="312" y="365"/>
                  <a:pt x="312" y="365"/>
                </a:cubicBezTo>
                <a:cubicBezTo>
                  <a:pt x="561" y="201"/>
                  <a:pt x="561" y="201"/>
                  <a:pt x="561" y="201"/>
                </a:cubicBezTo>
                <a:cubicBezTo>
                  <a:pt x="563" y="200"/>
                  <a:pt x="564" y="200"/>
                  <a:pt x="566" y="200"/>
                </a:cubicBezTo>
                <a:cubicBezTo>
                  <a:pt x="568" y="201"/>
                  <a:pt x="570" y="202"/>
                  <a:pt x="571" y="203"/>
                </a:cubicBezTo>
                <a:cubicBezTo>
                  <a:pt x="602" y="253"/>
                  <a:pt x="619" y="310"/>
                  <a:pt x="619" y="369"/>
                </a:cubicBezTo>
                <a:cubicBezTo>
                  <a:pt x="619" y="540"/>
                  <a:pt x="480" y="679"/>
                  <a:pt x="309" y="679"/>
                </a:cubicBezTo>
                <a:close/>
                <a:moveTo>
                  <a:pt x="298" y="74"/>
                </a:moveTo>
                <a:cubicBezTo>
                  <a:pt x="140" y="80"/>
                  <a:pt x="14" y="211"/>
                  <a:pt x="14" y="369"/>
                </a:cubicBezTo>
                <a:cubicBezTo>
                  <a:pt x="14" y="532"/>
                  <a:pt x="146" y="665"/>
                  <a:pt x="309" y="665"/>
                </a:cubicBezTo>
                <a:cubicBezTo>
                  <a:pt x="472" y="665"/>
                  <a:pt x="605" y="532"/>
                  <a:pt x="605" y="369"/>
                </a:cubicBezTo>
                <a:cubicBezTo>
                  <a:pt x="605" y="315"/>
                  <a:pt x="590" y="263"/>
                  <a:pt x="563" y="217"/>
                </a:cubicBezTo>
                <a:cubicBezTo>
                  <a:pt x="308" y="384"/>
                  <a:pt x="308" y="384"/>
                  <a:pt x="308" y="384"/>
                </a:cubicBezTo>
                <a:cubicBezTo>
                  <a:pt x="306" y="386"/>
                  <a:pt x="304" y="386"/>
                  <a:pt x="301" y="384"/>
                </a:cubicBezTo>
                <a:cubicBezTo>
                  <a:pt x="299" y="383"/>
                  <a:pt x="298" y="381"/>
                  <a:pt x="298" y="378"/>
                </a:cubicBezTo>
                <a:lnTo>
                  <a:pt x="298" y="74"/>
                </a:lnTo>
                <a:close/>
                <a:moveTo>
                  <a:pt x="348" y="308"/>
                </a:moveTo>
                <a:cubicBezTo>
                  <a:pt x="347" y="308"/>
                  <a:pt x="346" y="307"/>
                  <a:pt x="345" y="307"/>
                </a:cubicBezTo>
                <a:cubicBezTo>
                  <a:pt x="342" y="306"/>
                  <a:pt x="341" y="303"/>
                  <a:pt x="341" y="301"/>
                </a:cubicBezTo>
                <a:cubicBezTo>
                  <a:pt x="341" y="7"/>
                  <a:pt x="341" y="7"/>
                  <a:pt x="341" y="7"/>
                </a:cubicBezTo>
                <a:cubicBezTo>
                  <a:pt x="341" y="5"/>
                  <a:pt x="342" y="3"/>
                  <a:pt x="343" y="2"/>
                </a:cubicBezTo>
                <a:cubicBezTo>
                  <a:pt x="344" y="1"/>
                  <a:pt x="346" y="0"/>
                  <a:pt x="348" y="0"/>
                </a:cubicBezTo>
                <a:cubicBezTo>
                  <a:pt x="449" y="2"/>
                  <a:pt x="542" y="52"/>
                  <a:pt x="599" y="135"/>
                </a:cubicBezTo>
                <a:cubicBezTo>
                  <a:pt x="600" y="137"/>
                  <a:pt x="600" y="139"/>
                  <a:pt x="600" y="141"/>
                </a:cubicBezTo>
                <a:cubicBezTo>
                  <a:pt x="600" y="143"/>
                  <a:pt x="599" y="144"/>
                  <a:pt x="597" y="145"/>
                </a:cubicBezTo>
                <a:cubicBezTo>
                  <a:pt x="352" y="307"/>
                  <a:pt x="352" y="307"/>
                  <a:pt x="352" y="307"/>
                </a:cubicBezTo>
                <a:cubicBezTo>
                  <a:pt x="351" y="307"/>
                  <a:pt x="349" y="308"/>
                  <a:pt x="348" y="308"/>
                </a:cubicBezTo>
                <a:close/>
                <a:moveTo>
                  <a:pt x="355" y="14"/>
                </a:moveTo>
                <a:cubicBezTo>
                  <a:pt x="355" y="288"/>
                  <a:pt x="355" y="288"/>
                  <a:pt x="355" y="288"/>
                </a:cubicBezTo>
                <a:cubicBezTo>
                  <a:pt x="583" y="137"/>
                  <a:pt x="583" y="137"/>
                  <a:pt x="583" y="137"/>
                </a:cubicBezTo>
                <a:cubicBezTo>
                  <a:pt x="530" y="63"/>
                  <a:pt x="446" y="18"/>
                  <a:pt x="355" y="14"/>
                </a:cubicBezTo>
                <a:close/>
              </a:path>
            </a:pathLst>
          </a:custGeom>
          <a:solidFill>
            <a:srgbClr val="7F7F7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45"/>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46"/>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Modelo predictivo</a:t>
            </a:r>
            <a:endParaRPr/>
          </a:p>
        </p:txBody>
      </p:sp>
      <p:sp>
        <p:nvSpPr>
          <p:cNvPr id="484" name="Google Shape;484;p46"/>
          <p:cNvSpPr txBox="1"/>
          <p:nvPr/>
        </p:nvSpPr>
        <p:spPr>
          <a:xfrm>
            <a:off x="501652" y="1817179"/>
            <a:ext cx="5393155" cy="3293301"/>
          </a:xfrm>
          <a:prstGeom prst="rect">
            <a:avLst/>
          </a:prstGeom>
          <a:solidFill>
            <a:srgbClr val="F2F2F2"/>
          </a:solidFill>
          <a:ln>
            <a:noFill/>
          </a:ln>
        </p:spPr>
        <p:txBody>
          <a:bodyPr anchorCtr="0" anchor="t" bIns="0" lIns="91425" spcFirstLastPara="1" rIns="91425" wrap="square" tIns="0">
            <a:noAutofit/>
          </a:bodyPr>
          <a:lstStyle/>
          <a:p>
            <a:pPr indent="0" lvl="0" marL="0" marR="0" rtl="0" algn="l">
              <a:spcBef>
                <a:spcPts val="1600"/>
              </a:spcBef>
              <a:spcAft>
                <a:spcPts val="0"/>
              </a:spcAft>
              <a:buNone/>
            </a:pPr>
            <a:r>
              <a:rPr lang="es-ES" sz="1400">
                <a:solidFill>
                  <a:srgbClr val="000000"/>
                </a:solidFill>
                <a:latin typeface="Calibri"/>
                <a:ea typeface="Calibri"/>
                <a:cs typeface="Calibri"/>
                <a:sym typeface="Calibri"/>
              </a:rPr>
              <a:t>Tras analizar cada uno de los contaminantes se llega a las siguientes conclusiones:</a:t>
            </a:r>
            <a:endParaRPr/>
          </a:p>
          <a:p>
            <a:pPr indent="-298450" lvl="0" marL="457200" marR="0" rtl="0" algn="l">
              <a:spcBef>
                <a:spcPts val="1600"/>
              </a:spcBef>
              <a:spcAft>
                <a:spcPts val="0"/>
              </a:spcAft>
              <a:buClr>
                <a:srgbClr val="000000"/>
              </a:buClr>
              <a:buSzPts val="1100"/>
              <a:buFont typeface="Calibri"/>
              <a:buChar char="●"/>
            </a:pPr>
            <a:r>
              <a:rPr lang="es-ES" sz="1200">
                <a:solidFill>
                  <a:srgbClr val="000000"/>
                </a:solidFill>
                <a:latin typeface="Calibri"/>
                <a:ea typeface="Calibri"/>
                <a:cs typeface="Calibri"/>
                <a:sym typeface="Calibri"/>
              </a:rPr>
              <a:t>Clara estacionalidad en el tráfico sobre todo en las franjas de la tarde y la noche. </a:t>
            </a:r>
            <a:endParaRPr/>
          </a:p>
          <a:p>
            <a:pPr indent="-298450" lvl="0" marL="457200" marR="0" rtl="0" algn="l">
              <a:spcBef>
                <a:spcPts val="0"/>
              </a:spcBef>
              <a:spcAft>
                <a:spcPts val="0"/>
              </a:spcAft>
              <a:buClr>
                <a:srgbClr val="000000"/>
              </a:buClr>
              <a:buSzPts val="1100"/>
              <a:buFont typeface="Calibri"/>
              <a:buChar char="●"/>
            </a:pPr>
            <a:r>
              <a:rPr lang="es-ES" sz="1200">
                <a:solidFill>
                  <a:srgbClr val="000000"/>
                </a:solidFill>
                <a:latin typeface="Calibri"/>
                <a:ea typeface="Calibri"/>
                <a:cs typeface="Calibri"/>
                <a:sym typeface="Calibri"/>
              </a:rPr>
              <a:t>Sorprendentemente aquellos contaminantes que deberían verse influenciados por el tráfico teóricamente, no se ha visto así. </a:t>
            </a:r>
            <a:endParaRPr/>
          </a:p>
          <a:p>
            <a:pPr indent="-298450" lvl="0" marL="457200" marR="0" rtl="0" algn="l">
              <a:spcBef>
                <a:spcPts val="0"/>
              </a:spcBef>
              <a:spcAft>
                <a:spcPts val="0"/>
              </a:spcAft>
              <a:buClr>
                <a:srgbClr val="000000"/>
              </a:buClr>
              <a:buSzPts val="1100"/>
              <a:buFont typeface="Calibri"/>
              <a:buChar char="●"/>
            </a:pPr>
            <a:r>
              <a:rPr lang="es-ES" sz="1200">
                <a:solidFill>
                  <a:srgbClr val="000000"/>
                </a:solidFill>
                <a:latin typeface="Calibri"/>
                <a:ea typeface="Calibri"/>
                <a:cs typeface="Calibri"/>
                <a:sym typeface="Calibri"/>
              </a:rPr>
              <a:t>La meteorología puede llegar a influir en los contaminantes, como por ejemplo la falta de precipitación. </a:t>
            </a:r>
            <a:endParaRPr/>
          </a:p>
          <a:p>
            <a:pPr indent="-298450" lvl="0" marL="457200" marR="0" rtl="0" algn="l">
              <a:spcBef>
                <a:spcPts val="0"/>
              </a:spcBef>
              <a:spcAft>
                <a:spcPts val="0"/>
              </a:spcAft>
              <a:buClr>
                <a:srgbClr val="000000"/>
              </a:buClr>
              <a:buSzPts val="1100"/>
              <a:buFont typeface="Calibri"/>
              <a:buChar char="●"/>
            </a:pPr>
            <a:r>
              <a:rPr lang="es-ES" sz="1200">
                <a:solidFill>
                  <a:srgbClr val="000000"/>
                </a:solidFill>
                <a:latin typeface="Calibri"/>
                <a:ea typeface="Calibri"/>
                <a:cs typeface="Calibri"/>
                <a:sym typeface="Calibri"/>
              </a:rPr>
              <a:t>Se intuye que durante el periodo en el que se ubica el dataset no hubo mucha precipitación en carácter general.</a:t>
            </a:r>
            <a:endParaRPr/>
          </a:p>
          <a:p>
            <a:pPr indent="-298450" lvl="0" marL="457200" marR="0" rtl="0" algn="l">
              <a:spcBef>
                <a:spcPts val="0"/>
              </a:spcBef>
              <a:spcAft>
                <a:spcPts val="0"/>
              </a:spcAft>
              <a:buClr>
                <a:srgbClr val="000000"/>
              </a:buClr>
              <a:buSzPts val="1100"/>
              <a:buFont typeface="Calibri"/>
              <a:buChar char="●"/>
            </a:pPr>
            <a:r>
              <a:rPr lang="es-ES" sz="1200">
                <a:solidFill>
                  <a:srgbClr val="000000"/>
                </a:solidFill>
                <a:latin typeface="Calibri"/>
                <a:ea typeface="Calibri"/>
                <a:cs typeface="Calibri"/>
                <a:sym typeface="Calibri"/>
              </a:rPr>
              <a:t>Debido a esta misma estacionalidad, se debería de extender el análisis a más periodos temporales. </a:t>
            </a:r>
            <a:endParaRPr/>
          </a:p>
          <a:p>
            <a:pPr indent="-298450" lvl="0" marL="457200" marR="0" rtl="0" algn="l">
              <a:spcBef>
                <a:spcPts val="0"/>
              </a:spcBef>
              <a:spcAft>
                <a:spcPts val="0"/>
              </a:spcAft>
              <a:buClr>
                <a:srgbClr val="000000"/>
              </a:buClr>
              <a:buSzPts val="1100"/>
              <a:buFont typeface="Calibri"/>
              <a:buChar char="●"/>
            </a:pPr>
            <a:r>
              <a:rPr lang="es-ES" sz="1200">
                <a:solidFill>
                  <a:srgbClr val="000000"/>
                </a:solidFill>
                <a:latin typeface="Calibri"/>
                <a:ea typeface="Calibri"/>
                <a:cs typeface="Calibri"/>
                <a:sym typeface="Calibri"/>
              </a:rPr>
              <a:t>Sospechar de la ubicación de las estaciones de medición no estén cerca de los puntos de mayor congestión de Madrid y eso pueda afectar a la influencia de este factor. </a:t>
            </a:r>
            <a:endParaRPr/>
          </a:p>
          <a:p>
            <a:pPr indent="-228600" lvl="0" marL="457200" marR="0" rtl="0" algn="l">
              <a:spcBef>
                <a:spcPts val="0"/>
              </a:spcBef>
              <a:spcAft>
                <a:spcPts val="0"/>
              </a:spcAft>
              <a:buClr>
                <a:srgbClr val="000000"/>
              </a:buClr>
              <a:buSzPts val="1100"/>
              <a:buFont typeface="Calibri"/>
              <a:buNone/>
            </a:pPr>
            <a:r>
              <a:t/>
            </a:r>
            <a:endParaRPr sz="1200">
              <a:solidFill>
                <a:srgbClr val="000000"/>
              </a:solidFill>
              <a:latin typeface="Calibri"/>
              <a:ea typeface="Calibri"/>
              <a:cs typeface="Calibri"/>
              <a:sym typeface="Calibri"/>
            </a:endParaRPr>
          </a:p>
        </p:txBody>
      </p:sp>
      <p:sp>
        <p:nvSpPr>
          <p:cNvPr id="485" name="Google Shape;485;p46"/>
          <p:cNvSpPr/>
          <p:nvPr/>
        </p:nvSpPr>
        <p:spPr>
          <a:xfrm>
            <a:off x="501651" y="1739194"/>
            <a:ext cx="5393155" cy="77985"/>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486" name="Google Shape;486;p46"/>
          <p:cNvSpPr txBox="1"/>
          <p:nvPr/>
        </p:nvSpPr>
        <p:spPr>
          <a:xfrm>
            <a:off x="2641184" y="1408855"/>
            <a:ext cx="1114088"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rgbClr val="313131"/>
                </a:solidFill>
                <a:latin typeface="Calibri"/>
                <a:ea typeface="Calibri"/>
                <a:cs typeface="Calibri"/>
                <a:sym typeface="Calibri"/>
              </a:rPr>
              <a:t>Conclusiones</a:t>
            </a:r>
            <a:endParaRPr/>
          </a:p>
        </p:txBody>
      </p:sp>
      <p:sp>
        <p:nvSpPr>
          <p:cNvPr id="487" name="Google Shape;487;p46"/>
          <p:cNvSpPr txBox="1"/>
          <p:nvPr/>
        </p:nvSpPr>
        <p:spPr>
          <a:xfrm>
            <a:off x="501652" y="5200459"/>
            <a:ext cx="5393155" cy="956501"/>
          </a:xfrm>
          <a:prstGeom prst="rect">
            <a:avLst/>
          </a:prstGeom>
          <a:solidFill>
            <a:srgbClr val="DDEBEE"/>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i="1" lang="es-ES" sz="1400">
                <a:solidFill>
                  <a:schemeClr val="dk1"/>
                </a:solidFill>
                <a:latin typeface="Calibri"/>
                <a:ea typeface="Calibri"/>
                <a:cs typeface="Calibri"/>
                <a:sym typeface="Calibri"/>
              </a:rPr>
              <a:t>En el gráfico superior puede observarse la matriz de correlaciones </a:t>
            </a:r>
            <a:endParaRPr i="1" sz="1400">
              <a:solidFill>
                <a:schemeClr val="dk1"/>
              </a:solidFill>
              <a:latin typeface="Calibri"/>
              <a:ea typeface="Calibri"/>
              <a:cs typeface="Calibri"/>
              <a:sym typeface="Calibri"/>
            </a:endParaRPr>
          </a:p>
          <a:p>
            <a:pPr indent="0" lvl="0" marL="0" marR="0" rtl="0" algn="l">
              <a:spcBef>
                <a:spcPts val="0"/>
              </a:spcBef>
              <a:spcAft>
                <a:spcPts val="0"/>
              </a:spcAft>
              <a:buNone/>
            </a:pPr>
            <a:r>
              <a:rPr i="1" lang="es-ES" sz="1400">
                <a:solidFill>
                  <a:schemeClr val="dk1"/>
                </a:solidFill>
                <a:latin typeface="Calibri"/>
                <a:ea typeface="Calibri"/>
                <a:cs typeface="Calibri"/>
                <a:sym typeface="Calibri"/>
              </a:rPr>
              <a:t>de las variables respecto del  contaminante  seleccionado </a:t>
            </a:r>
            <a:endParaRPr i="1" sz="1400">
              <a:solidFill>
                <a:schemeClr val="dk1"/>
              </a:solidFill>
              <a:latin typeface="Calibri"/>
              <a:ea typeface="Calibri"/>
              <a:cs typeface="Calibri"/>
              <a:sym typeface="Calibri"/>
            </a:endParaRPr>
          </a:p>
          <a:p>
            <a:pPr indent="0" lvl="0" marL="0" marR="0" rtl="0" algn="l">
              <a:spcBef>
                <a:spcPts val="0"/>
              </a:spcBef>
              <a:spcAft>
                <a:spcPts val="0"/>
              </a:spcAft>
              <a:buNone/>
            </a:pPr>
            <a:r>
              <a:rPr i="1" lang="es-ES" sz="1400">
                <a:solidFill>
                  <a:schemeClr val="dk1"/>
                </a:solidFill>
                <a:latin typeface="Calibri"/>
                <a:ea typeface="Calibri"/>
                <a:cs typeface="Calibri"/>
                <a:sym typeface="Calibri"/>
              </a:rPr>
              <a:t>(Dióxido de Nitrógeno).</a:t>
            </a:r>
            <a:endParaRPr/>
          </a:p>
        </p:txBody>
      </p:sp>
      <p:sp>
        <p:nvSpPr>
          <p:cNvPr id="488" name="Google Shape;488;p46"/>
          <p:cNvSpPr/>
          <p:nvPr/>
        </p:nvSpPr>
        <p:spPr>
          <a:xfrm>
            <a:off x="5258946" y="5416166"/>
            <a:ext cx="479464" cy="525085"/>
          </a:xfrm>
          <a:custGeom>
            <a:rect b="b" l="l" r="r" t="t"/>
            <a:pathLst>
              <a:path extrusionOk="0" h="679" w="619">
                <a:moveTo>
                  <a:pt x="309" y="679"/>
                </a:moveTo>
                <a:cubicBezTo>
                  <a:pt x="139" y="679"/>
                  <a:pt x="0" y="540"/>
                  <a:pt x="0" y="369"/>
                </a:cubicBezTo>
                <a:cubicBezTo>
                  <a:pt x="0" y="201"/>
                  <a:pt x="136" y="62"/>
                  <a:pt x="304" y="60"/>
                </a:cubicBezTo>
                <a:cubicBezTo>
                  <a:pt x="306" y="60"/>
                  <a:pt x="308" y="60"/>
                  <a:pt x="309" y="62"/>
                </a:cubicBezTo>
                <a:cubicBezTo>
                  <a:pt x="311" y="63"/>
                  <a:pt x="312" y="65"/>
                  <a:pt x="312" y="67"/>
                </a:cubicBezTo>
                <a:cubicBezTo>
                  <a:pt x="312" y="365"/>
                  <a:pt x="312" y="365"/>
                  <a:pt x="312" y="365"/>
                </a:cubicBezTo>
                <a:cubicBezTo>
                  <a:pt x="561" y="201"/>
                  <a:pt x="561" y="201"/>
                  <a:pt x="561" y="201"/>
                </a:cubicBezTo>
                <a:cubicBezTo>
                  <a:pt x="563" y="200"/>
                  <a:pt x="564" y="200"/>
                  <a:pt x="566" y="200"/>
                </a:cubicBezTo>
                <a:cubicBezTo>
                  <a:pt x="568" y="201"/>
                  <a:pt x="570" y="202"/>
                  <a:pt x="571" y="203"/>
                </a:cubicBezTo>
                <a:cubicBezTo>
                  <a:pt x="602" y="253"/>
                  <a:pt x="619" y="310"/>
                  <a:pt x="619" y="369"/>
                </a:cubicBezTo>
                <a:cubicBezTo>
                  <a:pt x="619" y="540"/>
                  <a:pt x="480" y="679"/>
                  <a:pt x="309" y="679"/>
                </a:cubicBezTo>
                <a:close/>
                <a:moveTo>
                  <a:pt x="298" y="74"/>
                </a:moveTo>
                <a:cubicBezTo>
                  <a:pt x="140" y="80"/>
                  <a:pt x="14" y="211"/>
                  <a:pt x="14" y="369"/>
                </a:cubicBezTo>
                <a:cubicBezTo>
                  <a:pt x="14" y="532"/>
                  <a:pt x="146" y="665"/>
                  <a:pt x="309" y="665"/>
                </a:cubicBezTo>
                <a:cubicBezTo>
                  <a:pt x="472" y="665"/>
                  <a:pt x="605" y="532"/>
                  <a:pt x="605" y="369"/>
                </a:cubicBezTo>
                <a:cubicBezTo>
                  <a:pt x="605" y="315"/>
                  <a:pt x="590" y="263"/>
                  <a:pt x="563" y="217"/>
                </a:cubicBezTo>
                <a:cubicBezTo>
                  <a:pt x="308" y="384"/>
                  <a:pt x="308" y="384"/>
                  <a:pt x="308" y="384"/>
                </a:cubicBezTo>
                <a:cubicBezTo>
                  <a:pt x="306" y="386"/>
                  <a:pt x="304" y="386"/>
                  <a:pt x="301" y="384"/>
                </a:cubicBezTo>
                <a:cubicBezTo>
                  <a:pt x="299" y="383"/>
                  <a:pt x="298" y="381"/>
                  <a:pt x="298" y="378"/>
                </a:cubicBezTo>
                <a:lnTo>
                  <a:pt x="298" y="74"/>
                </a:lnTo>
                <a:close/>
                <a:moveTo>
                  <a:pt x="348" y="308"/>
                </a:moveTo>
                <a:cubicBezTo>
                  <a:pt x="347" y="308"/>
                  <a:pt x="346" y="307"/>
                  <a:pt x="345" y="307"/>
                </a:cubicBezTo>
                <a:cubicBezTo>
                  <a:pt x="342" y="306"/>
                  <a:pt x="341" y="303"/>
                  <a:pt x="341" y="301"/>
                </a:cubicBezTo>
                <a:cubicBezTo>
                  <a:pt x="341" y="7"/>
                  <a:pt x="341" y="7"/>
                  <a:pt x="341" y="7"/>
                </a:cubicBezTo>
                <a:cubicBezTo>
                  <a:pt x="341" y="5"/>
                  <a:pt x="342" y="3"/>
                  <a:pt x="343" y="2"/>
                </a:cubicBezTo>
                <a:cubicBezTo>
                  <a:pt x="344" y="1"/>
                  <a:pt x="346" y="0"/>
                  <a:pt x="348" y="0"/>
                </a:cubicBezTo>
                <a:cubicBezTo>
                  <a:pt x="449" y="2"/>
                  <a:pt x="542" y="52"/>
                  <a:pt x="599" y="135"/>
                </a:cubicBezTo>
                <a:cubicBezTo>
                  <a:pt x="600" y="137"/>
                  <a:pt x="600" y="139"/>
                  <a:pt x="600" y="141"/>
                </a:cubicBezTo>
                <a:cubicBezTo>
                  <a:pt x="600" y="143"/>
                  <a:pt x="599" y="144"/>
                  <a:pt x="597" y="145"/>
                </a:cubicBezTo>
                <a:cubicBezTo>
                  <a:pt x="352" y="307"/>
                  <a:pt x="352" y="307"/>
                  <a:pt x="352" y="307"/>
                </a:cubicBezTo>
                <a:cubicBezTo>
                  <a:pt x="351" y="307"/>
                  <a:pt x="349" y="308"/>
                  <a:pt x="348" y="308"/>
                </a:cubicBezTo>
                <a:close/>
                <a:moveTo>
                  <a:pt x="355" y="14"/>
                </a:moveTo>
                <a:cubicBezTo>
                  <a:pt x="355" y="288"/>
                  <a:pt x="355" y="288"/>
                  <a:pt x="355" y="288"/>
                </a:cubicBezTo>
                <a:cubicBezTo>
                  <a:pt x="583" y="137"/>
                  <a:pt x="583" y="137"/>
                  <a:pt x="583" y="137"/>
                </a:cubicBezTo>
                <a:cubicBezTo>
                  <a:pt x="530" y="63"/>
                  <a:pt x="446" y="18"/>
                  <a:pt x="355" y="14"/>
                </a:cubicBezTo>
                <a:close/>
              </a:path>
            </a:pathLst>
          </a:custGeom>
          <a:solidFill>
            <a:srgbClr val="7F7F7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9" name="Google Shape;489;p46"/>
          <p:cNvPicPr preferRelativeResize="0"/>
          <p:nvPr/>
        </p:nvPicPr>
        <p:blipFill rotWithShape="1">
          <a:blip r:embed="rId3">
            <a:alphaModFix/>
          </a:blip>
          <a:srcRect b="0" l="0" r="0" t="0"/>
          <a:stretch/>
        </p:blipFill>
        <p:spPr>
          <a:xfrm>
            <a:off x="5994400" y="1918721"/>
            <a:ext cx="6027918" cy="4022530"/>
          </a:xfrm>
          <a:prstGeom prst="rect">
            <a:avLst/>
          </a:prstGeom>
          <a:noFill/>
          <a:ln>
            <a:noFill/>
          </a:ln>
        </p:spPr>
      </p:pic>
      <p:sp>
        <p:nvSpPr>
          <p:cNvPr id="490" name="Google Shape;490;p46"/>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7"/>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Modelo predictivo</a:t>
            </a:r>
            <a:endParaRPr/>
          </a:p>
        </p:txBody>
      </p:sp>
      <p:sp>
        <p:nvSpPr>
          <p:cNvPr id="496" name="Google Shape;496;p47"/>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Para proceder al modelado se ha seleccionado las variables que podrían aportar valor sin duplicar información o con nulos</a:t>
            </a:r>
            <a:endParaRPr/>
          </a:p>
          <a:p>
            <a:pPr indent="0" lvl="0" marL="0" rtl="0" algn="l">
              <a:spcBef>
                <a:spcPts val="1000"/>
              </a:spcBef>
              <a:spcAft>
                <a:spcPts val="0"/>
              </a:spcAft>
              <a:buClr>
                <a:srgbClr val="575757"/>
              </a:buClr>
              <a:buSzPts val="2000"/>
              <a:buNone/>
            </a:pPr>
            <a:r>
              <a:t/>
            </a:r>
            <a:endParaRPr/>
          </a:p>
        </p:txBody>
      </p:sp>
      <p:sp>
        <p:nvSpPr>
          <p:cNvPr id="497" name="Google Shape;497;p47"/>
          <p:cNvSpPr/>
          <p:nvPr/>
        </p:nvSpPr>
        <p:spPr>
          <a:xfrm>
            <a:off x="3271520" y="1631195"/>
            <a:ext cx="7660640" cy="158834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s-ES" sz="1600">
                <a:solidFill>
                  <a:srgbClr val="000000"/>
                </a:solidFill>
                <a:latin typeface="Calibri"/>
                <a:ea typeface="Calibri"/>
                <a:cs typeface="Calibri"/>
                <a:sym typeface="Calibri"/>
              </a:rPr>
              <a:t>Modelo a seleccionar:</a:t>
            </a:r>
            <a:r>
              <a:rPr lang="es-ES" sz="1600">
                <a:solidFill>
                  <a:srgbClr val="000000"/>
                </a:solidFill>
                <a:latin typeface="Calibri"/>
                <a:ea typeface="Calibri"/>
                <a:cs typeface="Calibri"/>
                <a:sym typeface="Calibri"/>
              </a:rPr>
              <a:t> es una regresión lineal, ya que debido a que se quiere predecir un valor exacto en base a unas variables de entrada, de inicio como producto mínimo viable es lo indicado. Los modelos sobre los que se ha trabajado son: KNeighbors, Decision Tree, Random Forest, Ridge, Gradient Boosting, XGBoost y Adaboost.</a:t>
            </a:r>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498" name="Google Shape;498;p47"/>
          <p:cNvSpPr/>
          <p:nvPr/>
        </p:nvSpPr>
        <p:spPr>
          <a:xfrm>
            <a:off x="3271520" y="3612395"/>
            <a:ext cx="7660640" cy="226728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s-ES" sz="1600">
                <a:solidFill>
                  <a:srgbClr val="000000"/>
                </a:solidFill>
                <a:latin typeface="Calibri"/>
                <a:ea typeface="Calibri"/>
                <a:cs typeface="Calibri"/>
                <a:sym typeface="Calibri"/>
              </a:rPr>
              <a:t>Métricas de evaluación:</a:t>
            </a:r>
            <a:r>
              <a:rPr lang="es-ES" sz="1600">
                <a:solidFill>
                  <a:srgbClr val="000000"/>
                </a:solidFill>
                <a:latin typeface="Calibri"/>
                <a:ea typeface="Calibri"/>
                <a:cs typeface="Calibri"/>
                <a:sym typeface="Calibri"/>
              </a:rPr>
              <a:t> </a:t>
            </a:r>
            <a:endParaRPr/>
          </a:p>
          <a:p>
            <a:pPr indent="-298450" lvl="0" marL="457200" marR="0" rtl="0" algn="just">
              <a:spcBef>
                <a:spcPts val="1600"/>
              </a:spcBef>
              <a:spcAft>
                <a:spcPts val="0"/>
              </a:spcAft>
              <a:buClr>
                <a:srgbClr val="000000"/>
              </a:buClr>
              <a:buSzPts val="1100"/>
              <a:buFont typeface="Calibri"/>
              <a:buChar char="●"/>
            </a:pPr>
            <a:r>
              <a:rPr lang="es-ES" sz="1600">
                <a:solidFill>
                  <a:schemeClr val="dk1"/>
                </a:solidFill>
                <a:latin typeface="Calibri"/>
                <a:ea typeface="Calibri"/>
                <a:cs typeface="Calibri"/>
                <a:sym typeface="Calibri"/>
              </a:rPr>
              <a:t>Para evaluar los modelos por un lado es el gráfico donde salgan las dos líneas de tiempo, real y predicha, de los valores de contaminación. Se evalúa visualmente lo cerca y similar que se comporta la predicción en comparación al real</a:t>
            </a:r>
            <a:endParaRPr/>
          </a:p>
          <a:p>
            <a:pPr indent="-298450" lvl="0" marL="457200" marR="0" rtl="0" algn="just">
              <a:spcBef>
                <a:spcPts val="0"/>
              </a:spcBef>
              <a:spcAft>
                <a:spcPts val="0"/>
              </a:spcAft>
              <a:buClr>
                <a:schemeClr val="dk1"/>
              </a:buClr>
              <a:buSzPts val="1100"/>
              <a:buFont typeface="Calibri"/>
              <a:buChar char="●"/>
            </a:pPr>
            <a:r>
              <a:rPr lang="es-ES" sz="1600">
                <a:solidFill>
                  <a:schemeClr val="dk1"/>
                </a:solidFill>
                <a:latin typeface="Calibri"/>
                <a:ea typeface="Calibri"/>
                <a:cs typeface="Calibri"/>
                <a:sym typeface="Calibri"/>
              </a:rPr>
              <a:t>Para evaluar lo óptimo que son este tipo de modelos se usa el error cuadrático medio. Este mide el promedio de los errores al cuadrado, es decir, una media de las desviaciones al cuadrado, de las predicciones de los verdaderos valores.</a:t>
            </a:r>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grpSp>
        <p:nvGrpSpPr>
          <p:cNvPr id="499" name="Google Shape;499;p47"/>
          <p:cNvGrpSpPr/>
          <p:nvPr/>
        </p:nvGrpSpPr>
        <p:grpSpPr>
          <a:xfrm>
            <a:off x="1619069" y="2013888"/>
            <a:ext cx="1073332" cy="1073332"/>
            <a:chOff x="7430588" y="1981286"/>
            <a:chExt cx="822960" cy="822960"/>
          </a:xfrm>
        </p:grpSpPr>
        <p:sp>
          <p:nvSpPr>
            <p:cNvPr id="500" name="Google Shape;500;p47"/>
            <p:cNvSpPr/>
            <p:nvPr/>
          </p:nvSpPr>
          <p:spPr>
            <a:xfrm>
              <a:off x="7430588" y="1981286"/>
              <a:ext cx="822960" cy="82296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47"/>
            <p:cNvSpPr/>
            <p:nvPr/>
          </p:nvSpPr>
          <p:spPr>
            <a:xfrm>
              <a:off x="7568677" y="2132047"/>
              <a:ext cx="546782" cy="520454"/>
            </a:xfrm>
            <a:custGeom>
              <a:rect b="b" l="l" r="r" t="t"/>
              <a:pathLst>
                <a:path extrusionOk="0" h="672" w="706">
                  <a:moveTo>
                    <a:pt x="704" y="161"/>
                  </a:moveTo>
                  <a:cubicBezTo>
                    <a:pt x="634" y="72"/>
                    <a:pt x="634" y="72"/>
                    <a:pt x="634" y="72"/>
                  </a:cubicBezTo>
                  <a:cubicBezTo>
                    <a:pt x="633" y="71"/>
                    <a:pt x="631" y="70"/>
                    <a:pt x="629" y="70"/>
                  </a:cubicBezTo>
                  <a:cubicBezTo>
                    <a:pt x="360" y="70"/>
                    <a:pt x="360" y="70"/>
                    <a:pt x="360" y="70"/>
                  </a:cubicBezTo>
                  <a:cubicBezTo>
                    <a:pt x="360" y="7"/>
                    <a:pt x="360" y="7"/>
                    <a:pt x="360" y="7"/>
                  </a:cubicBezTo>
                  <a:cubicBezTo>
                    <a:pt x="360" y="3"/>
                    <a:pt x="357" y="0"/>
                    <a:pt x="353" y="0"/>
                  </a:cubicBezTo>
                  <a:cubicBezTo>
                    <a:pt x="349" y="0"/>
                    <a:pt x="346" y="3"/>
                    <a:pt x="346" y="7"/>
                  </a:cubicBezTo>
                  <a:cubicBezTo>
                    <a:pt x="346" y="70"/>
                    <a:pt x="346" y="70"/>
                    <a:pt x="346" y="70"/>
                  </a:cubicBezTo>
                  <a:cubicBezTo>
                    <a:pt x="129" y="70"/>
                    <a:pt x="129" y="70"/>
                    <a:pt x="129" y="70"/>
                  </a:cubicBezTo>
                  <a:cubicBezTo>
                    <a:pt x="126" y="70"/>
                    <a:pt x="122" y="73"/>
                    <a:pt x="122" y="77"/>
                  </a:cubicBezTo>
                  <a:cubicBezTo>
                    <a:pt x="122" y="253"/>
                    <a:pt x="122" y="253"/>
                    <a:pt x="122" y="253"/>
                  </a:cubicBezTo>
                  <a:cubicBezTo>
                    <a:pt x="122" y="257"/>
                    <a:pt x="126" y="260"/>
                    <a:pt x="129" y="260"/>
                  </a:cubicBezTo>
                  <a:cubicBezTo>
                    <a:pt x="346" y="260"/>
                    <a:pt x="346" y="260"/>
                    <a:pt x="346" y="260"/>
                  </a:cubicBezTo>
                  <a:cubicBezTo>
                    <a:pt x="346" y="329"/>
                    <a:pt x="346" y="329"/>
                    <a:pt x="346" y="329"/>
                  </a:cubicBezTo>
                  <a:cubicBezTo>
                    <a:pt x="77" y="329"/>
                    <a:pt x="77" y="329"/>
                    <a:pt x="77" y="329"/>
                  </a:cubicBezTo>
                  <a:cubicBezTo>
                    <a:pt x="75" y="329"/>
                    <a:pt x="73" y="330"/>
                    <a:pt x="72" y="332"/>
                  </a:cubicBezTo>
                  <a:cubicBezTo>
                    <a:pt x="2" y="420"/>
                    <a:pt x="2" y="420"/>
                    <a:pt x="2" y="420"/>
                  </a:cubicBezTo>
                  <a:cubicBezTo>
                    <a:pt x="0" y="423"/>
                    <a:pt x="0" y="426"/>
                    <a:pt x="2" y="429"/>
                  </a:cubicBezTo>
                  <a:cubicBezTo>
                    <a:pt x="72" y="517"/>
                    <a:pt x="72" y="517"/>
                    <a:pt x="72" y="517"/>
                  </a:cubicBezTo>
                  <a:cubicBezTo>
                    <a:pt x="73" y="519"/>
                    <a:pt x="75" y="519"/>
                    <a:pt x="77" y="519"/>
                  </a:cubicBezTo>
                  <a:cubicBezTo>
                    <a:pt x="346" y="519"/>
                    <a:pt x="346" y="519"/>
                    <a:pt x="346" y="519"/>
                  </a:cubicBezTo>
                  <a:cubicBezTo>
                    <a:pt x="346" y="665"/>
                    <a:pt x="346" y="665"/>
                    <a:pt x="346" y="665"/>
                  </a:cubicBezTo>
                  <a:cubicBezTo>
                    <a:pt x="346" y="669"/>
                    <a:pt x="349" y="672"/>
                    <a:pt x="353" y="672"/>
                  </a:cubicBezTo>
                  <a:cubicBezTo>
                    <a:pt x="357" y="672"/>
                    <a:pt x="360" y="669"/>
                    <a:pt x="360" y="665"/>
                  </a:cubicBezTo>
                  <a:cubicBezTo>
                    <a:pt x="360" y="519"/>
                    <a:pt x="360" y="519"/>
                    <a:pt x="360" y="519"/>
                  </a:cubicBezTo>
                  <a:cubicBezTo>
                    <a:pt x="577" y="519"/>
                    <a:pt x="577" y="519"/>
                    <a:pt x="577" y="519"/>
                  </a:cubicBezTo>
                  <a:cubicBezTo>
                    <a:pt x="580" y="519"/>
                    <a:pt x="584" y="516"/>
                    <a:pt x="584" y="512"/>
                  </a:cubicBezTo>
                  <a:cubicBezTo>
                    <a:pt x="584" y="336"/>
                    <a:pt x="584" y="336"/>
                    <a:pt x="584" y="336"/>
                  </a:cubicBezTo>
                  <a:cubicBezTo>
                    <a:pt x="584" y="332"/>
                    <a:pt x="580" y="329"/>
                    <a:pt x="577" y="329"/>
                  </a:cubicBezTo>
                  <a:cubicBezTo>
                    <a:pt x="360" y="329"/>
                    <a:pt x="360" y="329"/>
                    <a:pt x="360" y="329"/>
                  </a:cubicBezTo>
                  <a:cubicBezTo>
                    <a:pt x="360" y="260"/>
                    <a:pt x="360" y="260"/>
                    <a:pt x="360" y="260"/>
                  </a:cubicBezTo>
                  <a:cubicBezTo>
                    <a:pt x="629" y="260"/>
                    <a:pt x="629" y="260"/>
                    <a:pt x="629" y="260"/>
                  </a:cubicBezTo>
                  <a:cubicBezTo>
                    <a:pt x="631" y="260"/>
                    <a:pt x="633" y="259"/>
                    <a:pt x="634" y="257"/>
                  </a:cubicBezTo>
                  <a:cubicBezTo>
                    <a:pt x="704" y="169"/>
                    <a:pt x="704" y="169"/>
                    <a:pt x="704" y="169"/>
                  </a:cubicBezTo>
                  <a:cubicBezTo>
                    <a:pt x="706" y="167"/>
                    <a:pt x="706" y="163"/>
                    <a:pt x="704" y="161"/>
                  </a:cubicBezTo>
                  <a:close/>
                  <a:moveTo>
                    <a:pt x="570" y="505"/>
                  </a:moveTo>
                  <a:cubicBezTo>
                    <a:pt x="80" y="505"/>
                    <a:pt x="80" y="505"/>
                    <a:pt x="80" y="505"/>
                  </a:cubicBezTo>
                  <a:cubicBezTo>
                    <a:pt x="16" y="424"/>
                    <a:pt x="16" y="424"/>
                    <a:pt x="16" y="424"/>
                  </a:cubicBezTo>
                  <a:cubicBezTo>
                    <a:pt x="80" y="343"/>
                    <a:pt x="80" y="343"/>
                    <a:pt x="80" y="343"/>
                  </a:cubicBezTo>
                  <a:cubicBezTo>
                    <a:pt x="353" y="343"/>
                    <a:pt x="353" y="343"/>
                    <a:pt x="353" y="343"/>
                  </a:cubicBezTo>
                  <a:cubicBezTo>
                    <a:pt x="353" y="343"/>
                    <a:pt x="353" y="343"/>
                    <a:pt x="353" y="343"/>
                  </a:cubicBezTo>
                  <a:cubicBezTo>
                    <a:pt x="353" y="343"/>
                    <a:pt x="353" y="343"/>
                    <a:pt x="353" y="343"/>
                  </a:cubicBezTo>
                  <a:cubicBezTo>
                    <a:pt x="570" y="343"/>
                    <a:pt x="570" y="343"/>
                    <a:pt x="570" y="343"/>
                  </a:cubicBezTo>
                  <a:lnTo>
                    <a:pt x="570" y="505"/>
                  </a:lnTo>
                  <a:close/>
                  <a:moveTo>
                    <a:pt x="626" y="246"/>
                  </a:moveTo>
                  <a:cubicBezTo>
                    <a:pt x="136" y="246"/>
                    <a:pt x="136" y="246"/>
                    <a:pt x="136" y="246"/>
                  </a:cubicBezTo>
                  <a:cubicBezTo>
                    <a:pt x="136" y="84"/>
                    <a:pt x="136" y="84"/>
                    <a:pt x="136" y="84"/>
                  </a:cubicBezTo>
                  <a:cubicBezTo>
                    <a:pt x="626" y="84"/>
                    <a:pt x="626" y="84"/>
                    <a:pt x="626" y="84"/>
                  </a:cubicBezTo>
                  <a:cubicBezTo>
                    <a:pt x="690" y="165"/>
                    <a:pt x="690" y="165"/>
                    <a:pt x="690" y="165"/>
                  </a:cubicBezTo>
                  <a:lnTo>
                    <a:pt x="626" y="246"/>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2" name="Google Shape;502;p47"/>
          <p:cNvSpPr/>
          <p:nvPr/>
        </p:nvSpPr>
        <p:spPr>
          <a:xfrm>
            <a:off x="1619068" y="4154959"/>
            <a:ext cx="1073332" cy="1073332"/>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47"/>
          <p:cNvSpPr/>
          <p:nvPr/>
        </p:nvSpPr>
        <p:spPr>
          <a:xfrm>
            <a:off x="1845401" y="4350959"/>
            <a:ext cx="620666" cy="681333"/>
          </a:xfrm>
          <a:custGeom>
            <a:rect b="b" l="l" r="r" t="t"/>
            <a:pathLst>
              <a:path extrusionOk="0" h="675" w="615">
                <a:moveTo>
                  <a:pt x="301" y="200"/>
                </a:moveTo>
                <a:cubicBezTo>
                  <a:pt x="301" y="7"/>
                  <a:pt x="301" y="7"/>
                  <a:pt x="301" y="7"/>
                </a:cubicBezTo>
                <a:cubicBezTo>
                  <a:pt x="301" y="3"/>
                  <a:pt x="304" y="0"/>
                  <a:pt x="308" y="0"/>
                </a:cubicBezTo>
                <a:cubicBezTo>
                  <a:pt x="311" y="0"/>
                  <a:pt x="315" y="3"/>
                  <a:pt x="315" y="7"/>
                </a:cubicBezTo>
                <a:cubicBezTo>
                  <a:pt x="315" y="200"/>
                  <a:pt x="315" y="200"/>
                  <a:pt x="315" y="200"/>
                </a:cubicBezTo>
                <a:cubicBezTo>
                  <a:pt x="374" y="140"/>
                  <a:pt x="374" y="140"/>
                  <a:pt x="374" y="140"/>
                </a:cubicBezTo>
                <a:cubicBezTo>
                  <a:pt x="377" y="137"/>
                  <a:pt x="382" y="137"/>
                  <a:pt x="384" y="140"/>
                </a:cubicBezTo>
                <a:cubicBezTo>
                  <a:pt x="387" y="143"/>
                  <a:pt x="387" y="147"/>
                  <a:pt x="384" y="150"/>
                </a:cubicBezTo>
                <a:cubicBezTo>
                  <a:pt x="313" y="222"/>
                  <a:pt x="313" y="222"/>
                  <a:pt x="313" y="222"/>
                </a:cubicBezTo>
                <a:cubicBezTo>
                  <a:pt x="312" y="222"/>
                  <a:pt x="312" y="223"/>
                  <a:pt x="311" y="223"/>
                </a:cubicBezTo>
                <a:cubicBezTo>
                  <a:pt x="311" y="223"/>
                  <a:pt x="311" y="223"/>
                  <a:pt x="311" y="223"/>
                </a:cubicBezTo>
                <a:cubicBezTo>
                  <a:pt x="311" y="223"/>
                  <a:pt x="310" y="223"/>
                  <a:pt x="310" y="223"/>
                </a:cubicBezTo>
                <a:cubicBezTo>
                  <a:pt x="310" y="224"/>
                  <a:pt x="310" y="224"/>
                  <a:pt x="310" y="224"/>
                </a:cubicBezTo>
                <a:cubicBezTo>
                  <a:pt x="309" y="224"/>
                  <a:pt x="309" y="224"/>
                  <a:pt x="309" y="224"/>
                </a:cubicBezTo>
                <a:cubicBezTo>
                  <a:pt x="308" y="224"/>
                  <a:pt x="308" y="224"/>
                  <a:pt x="308" y="224"/>
                </a:cubicBezTo>
                <a:cubicBezTo>
                  <a:pt x="307" y="224"/>
                  <a:pt x="307" y="224"/>
                  <a:pt x="306" y="224"/>
                </a:cubicBezTo>
                <a:cubicBezTo>
                  <a:pt x="306" y="224"/>
                  <a:pt x="306" y="224"/>
                  <a:pt x="306" y="224"/>
                </a:cubicBezTo>
                <a:cubicBezTo>
                  <a:pt x="305" y="224"/>
                  <a:pt x="305" y="224"/>
                  <a:pt x="305" y="223"/>
                </a:cubicBezTo>
                <a:cubicBezTo>
                  <a:pt x="305" y="223"/>
                  <a:pt x="304" y="223"/>
                  <a:pt x="304" y="223"/>
                </a:cubicBezTo>
                <a:cubicBezTo>
                  <a:pt x="304" y="223"/>
                  <a:pt x="304" y="223"/>
                  <a:pt x="304" y="223"/>
                </a:cubicBezTo>
                <a:cubicBezTo>
                  <a:pt x="303" y="223"/>
                  <a:pt x="303" y="222"/>
                  <a:pt x="303" y="222"/>
                </a:cubicBezTo>
                <a:cubicBezTo>
                  <a:pt x="231" y="150"/>
                  <a:pt x="231" y="150"/>
                  <a:pt x="231" y="150"/>
                </a:cubicBezTo>
                <a:cubicBezTo>
                  <a:pt x="228" y="147"/>
                  <a:pt x="228" y="143"/>
                  <a:pt x="231" y="140"/>
                </a:cubicBezTo>
                <a:cubicBezTo>
                  <a:pt x="233" y="137"/>
                  <a:pt x="238" y="137"/>
                  <a:pt x="241" y="140"/>
                </a:cubicBezTo>
                <a:lnTo>
                  <a:pt x="301" y="200"/>
                </a:lnTo>
                <a:close/>
                <a:moveTo>
                  <a:pt x="609" y="197"/>
                </a:moveTo>
                <a:cubicBezTo>
                  <a:pt x="505" y="361"/>
                  <a:pt x="505" y="361"/>
                  <a:pt x="505" y="361"/>
                </a:cubicBezTo>
                <a:cubicBezTo>
                  <a:pt x="454" y="442"/>
                  <a:pt x="402" y="523"/>
                  <a:pt x="402" y="524"/>
                </a:cubicBezTo>
                <a:cubicBezTo>
                  <a:pt x="402" y="524"/>
                  <a:pt x="402" y="524"/>
                  <a:pt x="402" y="524"/>
                </a:cubicBezTo>
                <a:cubicBezTo>
                  <a:pt x="393" y="538"/>
                  <a:pt x="348" y="545"/>
                  <a:pt x="315" y="546"/>
                </a:cubicBezTo>
                <a:cubicBezTo>
                  <a:pt x="315" y="651"/>
                  <a:pt x="315" y="651"/>
                  <a:pt x="315" y="651"/>
                </a:cubicBezTo>
                <a:cubicBezTo>
                  <a:pt x="374" y="591"/>
                  <a:pt x="374" y="591"/>
                  <a:pt x="374" y="591"/>
                </a:cubicBezTo>
                <a:cubicBezTo>
                  <a:pt x="377" y="588"/>
                  <a:pt x="382" y="588"/>
                  <a:pt x="384" y="591"/>
                </a:cubicBezTo>
                <a:cubicBezTo>
                  <a:pt x="387" y="594"/>
                  <a:pt x="387" y="598"/>
                  <a:pt x="384" y="601"/>
                </a:cubicBezTo>
                <a:cubicBezTo>
                  <a:pt x="313" y="673"/>
                  <a:pt x="313" y="673"/>
                  <a:pt x="313" y="673"/>
                </a:cubicBezTo>
                <a:cubicBezTo>
                  <a:pt x="312" y="673"/>
                  <a:pt x="312" y="673"/>
                  <a:pt x="311" y="673"/>
                </a:cubicBezTo>
                <a:cubicBezTo>
                  <a:pt x="311" y="674"/>
                  <a:pt x="311" y="674"/>
                  <a:pt x="311" y="674"/>
                </a:cubicBezTo>
                <a:cubicBezTo>
                  <a:pt x="311" y="674"/>
                  <a:pt x="310" y="674"/>
                  <a:pt x="310" y="674"/>
                </a:cubicBezTo>
                <a:cubicBezTo>
                  <a:pt x="310" y="674"/>
                  <a:pt x="310" y="674"/>
                  <a:pt x="310" y="674"/>
                </a:cubicBezTo>
                <a:cubicBezTo>
                  <a:pt x="309" y="674"/>
                  <a:pt x="309" y="674"/>
                  <a:pt x="309" y="675"/>
                </a:cubicBezTo>
                <a:cubicBezTo>
                  <a:pt x="308" y="675"/>
                  <a:pt x="308" y="675"/>
                  <a:pt x="308" y="675"/>
                </a:cubicBezTo>
                <a:cubicBezTo>
                  <a:pt x="307" y="675"/>
                  <a:pt x="307" y="675"/>
                  <a:pt x="306" y="675"/>
                </a:cubicBezTo>
                <a:cubicBezTo>
                  <a:pt x="306" y="674"/>
                  <a:pt x="306" y="674"/>
                  <a:pt x="306" y="674"/>
                </a:cubicBezTo>
                <a:cubicBezTo>
                  <a:pt x="305" y="674"/>
                  <a:pt x="305" y="674"/>
                  <a:pt x="305" y="674"/>
                </a:cubicBezTo>
                <a:cubicBezTo>
                  <a:pt x="305" y="674"/>
                  <a:pt x="304" y="674"/>
                  <a:pt x="304" y="674"/>
                </a:cubicBezTo>
                <a:cubicBezTo>
                  <a:pt x="304" y="674"/>
                  <a:pt x="304" y="674"/>
                  <a:pt x="304" y="673"/>
                </a:cubicBezTo>
                <a:cubicBezTo>
                  <a:pt x="303" y="673"/>
                  <a:pt x="303" y="673"/>
                  <a:pt x="303" y="673"/>
                </a:cubicBezTo>
                <a:cubicBezTo>
                  <a:pt x="231" y="601"/>
                  <a:pt x="231" y="601"/>
                  <a:pt x="231" y="601"/>
                </a:cubicBezTo>
                <a:cubicBezTo>
                  <a:pt x="228" y="598"/>
                  <a:pt x="228" y="594"/>
                  <a:pt x="231" y="591"/>
                </a:cubicBezTo>
                <a:cubicBezTo>
                  <a:pt x="233" y="588"/>
                  <a:pt x="238" y="588"/>
                  <a:pt x="241" y="591"/>
                </a:cubicBezTo>
                <a:cubicBezTo>
                  <a:pt x="301" y="651"/>
                  <a:pt x="301" y="651"/>
                  <a:pt x="301" y="651"/>
                </a:cubicBezTo>
                <a:cubicBezTo>
                  <a:pt x="301" y="546"/>
                  <a:pt x="301" y="546"/>
                  <a:pt x="301" y="546"/>
                </a:cubicBezTo>
                <a:cubicBezTo>
                  <a:pt x="268" y="545"/>
                  <a:pt x="223" y="538"/>
                  <a:pt x="213" y="524"/>
                </a:cubicBezTo>
                <a:cubicBezTo>
                  <a:pt x="213" y="524"/>
                  <a:pt x="213" y="524"/>
                  <a:pt x="213" y="524"/>
                </a:cubicBezTo>
                <a:cubicBezTo>
                  <a:pt x="213" y="523"/>
                  <a:pt x="123" y="382"/>
                  <a:pt x="62" y="285"/>
                </a:cubicBezTo>
                <a:cubicBezTo>
                  <a:pt x="6" y="197"/>
                  <a:pt x="6" y="197"/>
                  <a:pt x="6" y="197"/>
                </a:cubicBezTo>
                <a:cubicBezTo>
                  <a:pt x="2" y="192"/>
                  <a:pt x="0" y="186"/>
                  <a:pt x="0" y="180"/>
                </a:cubicBezTo>
                <a:cubicBezTo>
                  <a:pt x="0" y="158"/>
                  <a:pt x="29" y="138"/>
                  <a:pt x="83" y="123"/>
                </a:cubicBezTo>
                <a:cubicBezTo>
                  <a:pt x="133" y="109"/>
                  <a:pt x="201" y="100"/>
                  <a:pt x="275" y="98"/>
                </a:cubicBezTo>
                <a:cubicBezTo>
                  <a:pt x="275" y="98"/>
                  <a:pt x="275" y="98"/>
                  <a:pt x="275" y="98"/>
                </a:cubicBezTo>
                <a:cubicBezTo>
                  <a:pt x="279" y="98"/>
                  <a:pt x="282" y="101"/>
                  <a:pt x="282" y="105"/>
                </a:cubicBezTo>
                <a:cubicBezTo>
                  <a:pt x="282" y="109"/>
                  <a:pt x="279" y="112"/>
                  <a:pt x="275" y="112"/>
                </a:cubicBezTo>
                <a:cubicBezTo>
                  <a:pt x="114" y="117"/>
                  <a:pt x="14" y="151"/>
                  <a:pt x="14" y="180"/>
                </a:cubicBezTo>
                <a:cubicBezTo>
                  <a:pt x="14" y="181"/>
                  <a:pt x="14" y="182"/>
                  <a:pt x="15" y="182"/>
                </a:cubicBezTo>
                <a:cubicBezTo>
                  <a:pt x="15" y="185"/>
                  <a:pt x="16" y="187"/>
                  <a:pt x="17" y="189"/>
                </a:cubicBezTo>
                <a:cubicBezTo>
                  <a:pt x="18" y="191"/>
                  <a:pt x="18" y="191"/>
                  <a:pt x="18" y="191"/>
                </a:cubicBezTo>
                <a:cubicBezTo>
                  <a:pt x="40" y="220"/>
                  <a:pt x="153" y="249"/>
                  <a:pt x="308" y="249"/>
                </a:cubicBezTo>
                <a:cubicBezTo>
                  <a:pt x="462" y="249"/>
                  <a:pt x="575" y="220"/>
                  <a:pt x="597" y="191"/>
                </a:cubicBezTo>
                <a:cubicBezTo>
                  <a:pt x="598" y="189"/>
                  <a:pt x="598" y="189"/>
                  <a:pt x="598" y="189"/>
                </a:cubicBezTo>
                <a:cubicBezTo>
                  <a:pt x="599" y="187"/>
                  <a:pt x="600" y="185"/>
                  <a:pt x="601" y="182"/>
                </a:cubicBezTo>
                <a:cubicBezTo>
                  <a:pt x="601" y="182"/>
                  <a:pt x="601" y="181"/>
                  <a:pt x="601" y="180"/>
                </a:cubicBezTo>
                <a:cubicBezTo>
                  <a:pt x="601" y="151"/>
                  <a:pt x="501" y="117"/>
                  <a:pt x="340" y="112"/>
                </a:cubicBezTo>
                <a:cubicBezTo>
                  <a:pt x="336" y="112"/>
                  <a:pt x="333" y="109"/>
                  <a:pt x="333" y="105"/>
                </a:cubicBezTo>
                <a:cubicBezTo>
                  <a:pt x="333" y="101"/>
                  <a:pt x="336" y="98"/>
                  <a:pt x="340" y="98"/>
                </a:cubicBezTo>
                <a:cubicBezTo>
                  <a:pt x="414" y="100"/>
                  <a:pt x="482" y="109"/>
                  <a:pt x="532" y="123"/>
                </a:cubicBezTo>
                <a:cubicBezTo>
                  <a:pt x="586" y="138"/>
                  <a:pt x="615" y="158"/>
                  <a:pt x="615" y="180"/>
                </a:cubicBezTo>
                <a:cubicBezTo>
                  <a:pt x="615" y="186"/>
                  <a:pt x="613" y="192"/>
                  <a:pt x="609" y="197"/>
                </a:cubicBezTo>
                <a:close/>
                <a:moveTo>
                  <a:pt x="577" y="221"/>
                </a:moveTo>
                <a:cubicBezTo>
                  <a:pt x="522" y="248"/>
                  <a:pt x="412" y="263"/>
                  <a:pt x="308" y="263"/>
                </a:cubicBezTo>
                <a:cubicBezTo>
                  <a:pt x="203" y="263"/>
                  <a:pt x="94" y="248"/>
                  <a:pt x="38" y="221"/>
                </a:cubicBezTo>
                <a:cubicBezTo>
                  <a:pt x="73" y="277"/>
                  <a:pt x="73" y="277"/>
                  <a:pt x="73" y="277"/>
                </a:cubicBezTo>
                <a:cubicBezTo>
                  <a:pt x="201" y="479"/>
                  <a:pt x="221" y="511"/>
                  <a:pt x="225" y="516"/>
                </a:cubicBezTo>
                <a:cubicBezTo>
                  <a:pt x="225" y="516"/>
                  <a:pt x="225" y="516"/>
                  <a:pt x="225" y="517"/>
                </a:cubicBezTo>
                <a:cubicBezTo>
                  <a:pt x="229" y="523"/>
                  <a:pt x="266" y="532"/>
                  <a:pt x="308" y="532"/>
                </a:cubicBezTo>
                <a:cubicBezTo>
                  <a:pt x="349" y="532"/>
                  <a:pt x="386" y="523"/>
                  <a:pt x="390" y="517"/>
                </a:cubicBezTo>
                <a:cubicBezTo>
                  <a:pt x="390" y="516"/>
                  <a:pt x="390" y="516"/>
                  <a:pt x="390" y="516"/>
                </a:cubicBezTo>
                <a:cubicBezTo>
                  <a:pt x="392" y="514"/>
                  <a:pt x="403" y="496"/>
                  <a:pt x="493" y="353"/>
                </a:cubicBezTo>
                <a:lnTo>
                  <a:pt x="577" y="221"/>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48"/>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Modelo predictivo</a:t>
            </a:r>
            <a:endParaRPr/>
          </a:p>
        </p:txBody>
      </p:sp>
      <p:sp>
        <p:nvSpPr>
          <p:cNvPr id="509" name="Google Shape;509;p48"/>
          <p:cNvSpPr txBox="1"/>
          <p:nvPr/>
        </p:nvSpPr>
        <p:spPr>
          <a:xfrm>
            <a:off x="501652" y="1817179"/>
            <a:ext cx="5393155" cy="3293301"/>
          </a:xfrm>
          <a:prstGeom prst="rect">
            <a:avLst/>
          </a:prstGeom>
          <a:solidFill>
            <a:srgbClr val="F2F2F2"/>
          </a:solidFill>
          <a:ln>
            <a:noFill/>
          </a:ln>
        </p:spPr>
        <p:txBody>
          <a:bodyPr anchorCtr="0" anchor="t" bIns="0" lIns="91425" spcFirstLastPara="1" rIns="91425" wrap="square" tIns="0">
            <a:noAutofit/>
          </a:bodyPr>
          <a:lstStyle/>
          <a:p>
            <a:pPr indent="0" lvl="0" marL="0" marR="0" rtl="0" algn="just">
              <a:spcBef>
                <a:spcPts val="1600"/>
              </a:spcBef>
              <a:spcAft>
                <a:spcPts val="0"/>
              </a:spcAft>
              <a:buNone/>
            </a:pPr>
            <a:r>
              <a:rPr lang="es-ES" sz="1400">
                <a:solidFill>
                  <a:srgbClr val="000000"/>
                </a:solidFill>
                <a:latin typeface="Calibri"/>
                <a:ea typeface="Calibri"/>
                <a:cs typeface="Calibri"/>
                <a:sym typeface="Calibri"/>
              </a:rPr>
              <a:t>Tras ejecutar todos los modelos sobre uno de los contaminantes y compararlos entre sí en base a las métricas mencionadas el modelo seleccionado es Random Forest. </a:t>
            </a:r>
            <a:endParaRPr/>
          </a:p>
          <a:p>
            <a:pPr indent="0" lvl="0" marL="0" marR="0" rtl="0" algn="just">
              <a:spcBef>
                <a:spcPts val="1600"/>
              </a:spcBef>
              <a:spcAft>
                <a:spcPts val="0"/>
              </a:spcAft>
              <a:buNone/>
            </a:pPr>
            <a:r>
              <a:rPr lang="es-ES" sz="1400">
                <a:solidFill>
                  <a:srgbClr val="000000"/>
                </a:solidFill>
                <a:latin typeface="Calibri"/>
                <a:ea typeface="Calibri"/>
                <a:cs typeface="Calibri"/>
                <a:sym typeface="Calibri"/>
              </a:rPr>
              <a:t>Aunque no ha tenido el mejor valor del error cuadrático medio, si acerca al máximo al comportamiento de la misma. Al final en los modelos se busca no solo la mejor métrica si no que trate de predecir lo más fiel posible la realidad.</a:t>
            </a:r>
            <a:endParaRPr/>
          </a:p>
          <a:p>
            <a:pPr indent="0" lvl="0" marL="0" marR="0" rtl="0" algn="just">
              <a:spcBef>
                <a:spcPts val="1600"/>
              </a:spcBef>
              <a:spcAft>
                <a:spcPts val="0"/>
              </a:spcAft>
              <a:buNone/>
            </a:pPr>
            <a:r>
              <a:rPr lang="es-ES" sz="1400">
                <a:solidFill>
                  <a:srgbClr val="000000"/>
                </a:solidFill>
                <a:latin typeface="Calibri"/>
                <a:ea typeface="Calibri"/>
                <a:cs typeface="Calibri"/>
                <a:sym typeface="Calibri"/>
              </a:rPr>
              <a:t>El resultado de este ha sido un error cuadrático medio de 801.60.</a:t>
            </a:r>
            <a:endParaRPr/>
          </a:p>
          <a:p>
            <a:pPr indent="0" lvl="0" marL="0" marR="0" rtl="0" algn="just">
              <a:spcBef>
                <a:spcPts val="1600"/>
              </a:spcBef>
              <a:spcAft>
                <a:spcPts val="1600"/>
              </a:spcAft>
              <a:buNone/>
            </a:pPr>
            <a:r>
              <a:rPr lang="es-ES" sz="1400">
                <a:solidFill>
                  <a:srgbClr val="000000"/>
                </a:solidFill>
                <a:latin typeface="Calibri"/>
                <a:ea typeface="Calibri"/>
                <a:cs typeface="Calibri"/>
                <a:sym typeface="Calibri"/>
              </a:rPr>
              <a:t>Las variables más importantes son: Velocidad máxima del viento(vmax), la hora del día (HORA) y la intensidad del tráfico (trafico_intensidad).</a:t>
            </a:r>
            <a:endParaRPr sz="1400">
              <a:solidFill>
                <a:srgbClr val="000000"/>
              </a:solidFill>
              <a:latin typeface="Calibri"/>
              <a:ea typeface="Calibri"/>
              <a:cs typeface="Calibri"/>
              <a:sym typeface="Calibri"/>
            </a:endParaRPr>
          </a:p>
        </p:txBody>
      </p:sp>
      <p:sp>
        <p:nvSpPr>
          <p:cNvPr id="510" name="Google Shape;510;p48"/>
          <p:cNvSpPr/>
          <p:nvPr/>
        </p:nvSpPr>
        <p:spPr>
          <a:xfrm>
            <a:off x="501651" y="1739194"/>
            <a:ext cx="5393155" cy="77985"/>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511" name="Google Shape;511;p48"/>
          <p:cNvSpPr txBox="1"/>
          <p:nvPr/>
        </p:nvSpPr>
        <p:spPr>
          <a:xfrm>
            <a:off x="2583476" y="1408855"/>
            <a:ext cx="1229504"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rgbClr val="313131"/>
                </a:solidFill>
                <a:latin typeface="Calibri"/>
                <a:ea typeface="Calibri"/>
                <a:cs typeface="Calibri"/>
                <a:sym typeface="Calibri"/>
              </a:rPr>
              <a:t>Mejor Modelo</a:t>
            </a:r>
            <a:endParaRPr/>
          </a:p>
        </p:txBody>
      </p:sp>
      <p:sp>
        <p:nvSpPr>
          <p:cNvPr id="512" name="Google Shape;512;p48"/>
          <p:cNvSpPr txBox="1"/>
          <p:nvPr/>
        </p:nvSpPr>
        <p:spPr>
          <a:xfrm>
            <a:off x="501652" y="5200459"/>
            <a:ext cx="5393155" cy="956501"/>
          </a:xfrm>
          <a:prstGeom prst="rect">
            <a:avLst/>
          </a:prstGeom>
          <a:solidFill>
            <a:srgbClr val="DDEBEE"/>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i="1" lang="es-ES" sz="1400">
                <a:solidFill>
                  <a:schemeClr val="dk1"/>
                </a:solidFill>
                <a:latin typeface="Calibri"/>
                <a:ea typeface="Calibri"/>
                <a:cs typeface="Calibri"/>
                <a:sym typeface="Calibri"/>
              </a:rPr>
              <a:t>Gráfico comparativo del valor del contaminante real y el </a:t>
            </a:r>
            <a:endParaRPr i="1" sz="1400">
              <a:solidFill>
                <a:schemeClr val="dk1"/>
              </a:solidFill>
              <a:latin typeface="Calibri"/>
              <a:ea typeface="Calibri"/>
              <a:cs typeface="Calibri"/>
              <a:sym typeface="Calibri"/>
            </a:endParaRPr>
          </a:p>
          <a:p>
            <a:pPr indent="0" lvl="0" marL="0" marR="0" rtl="0" algn="l">
              <a:spcBef>
                <a:spcPts val="0"/>
              </a:spcBef>
              <a:spcAft>
                <a:spcPts val="0"/>
              </a:spcAft>
              <a:buNone/>
            </a:pPr>
            <a:r>
              <a:rPr i="1" lang="es-ES" sz="1400">
                <a:solidFill>
                  <a:schemeClr val="dk1"/>
                </a:solidFill>
                <a:latin typeface="Calibri"/>
                <a:ea typeface="Calibri"/>
                <a:cs typeface="Calibri"/>
                <a:sym typeface="Calibri"/>
              </a:rPr>
              <a:t>predicho, sobre eje x fecha hora.</a:t>
            </a:r>
            <a:endParaRPr/>
          </a:p>
        </p:txBody>
      </p:sp>
      <p:sp>
        <p:nvSpPr>
          <p:cNvPr id="513" name="Google Shape;513;p48"/>
          <p:cNvSpPr/>
          <p:nvPr/>
        </p:nvSpPr>
        <p:spPr>
          <a:xfrm>
            <a:off x="5258946" y="5416166"/>
            <a:ext cx="479464" cy="525085"/>
          </a:xfrm>
          <a:custGeom>
            <a:rect b="b" l="l" r="r" t="t"/>
            <a:pathLst>
              <a:path extrusionOk="0" h="679" w="619">
                <a:moveTo>
                  <a:pt x="309" y="679"/>
                </a:moveTo>
                <a:cubicBezTo>
                  <a:pt x="139" y="679"/>
                  <a:pt x="0" y="540"/>
                  <a:pt x="0" y="369"/>
                </a:cubicBezTo>
                <a:cubicBezTo>
                  <a:pt x="0" y="201"/>
                  <a:pt x="136" y="62"/>
                  <a:pt x="304" y="60"/>
                </a:cubicBezTo>
                <a:cubicBezTo>
                  <a:pt x="306" y="60"/>
                  <a:pt x="308" y="60"/>
                  <a:pt x="309" y="62"/>
                </a:cubicBezTo>
                <a:cubicBezTo>
                  <a:pt x="311" y="63"/>
                  <a:pt x="312" y="65"/>
                  <a:pt x="312" y="67"/>
                </a:cubicBezTo>
                <a:cubicBezTo>
                  <a:pt x="312" y="365"/>
                  <a:pt x="312" y="365"/>
                  <a:pt x="312" y="365"/>
                </a:cubicBezTo>
                <a:cubicBezTo>
                  <a:pt x="561" y="201"/>
                  <a:pt x="561" y="201"/>
                  <a:pt x="561" y="201"/>
                </a:cubicBezTo>
                <a:cubicBezTo>
                  <a:pt x="563" y="200"/>
                  <a:pt x="564" y="200"/>
                  <a:pt x="566" y="200"/>
                </a:cubicBezTo>
                <a:cubicBezTo>
                  <a:pt x="568" y="201"/>
                  <a:pt x="570" y="202"/>
                  <a:pt x="571" y="203"/>
                </a:cubicBezTo>
                <a:cubicBezTo>
                  <a:pt x="602" y="253"/>
                  <a:pt x="619" y="310"/>
                  <a:pt x="619" y="369"/>
                </a:cubicBezTo>
                <a:cubicBezTo>
                  <a:pt x="619" y="540"/>
                  <a:pt x="480" y="679"/>
                  <a:pt x="309" y="679"/>
                </a:cubicBezTo>
                <a:close/>
                <a:moveTo>
                  <a:pt x="298" y="74"/>
                </a:moveTo>
                <a:cubicBezTo>
                  <a:pt x="140" y="80"/>
                  <a:pt x="14" y="211"/>
                  <a:pt x="14" y="369"/>
                </a:cubicBezTo>
                <a:cubicBezTo>
                  <a:pt x="14" y="532"/>
                  <a:pt x="146" y="665"/>
                  <a:pt x="309" y="665"/>
                </a:cubicBezTo>
                <a:cubicBezTo>
                  <a:pt x="472" y="665"/>
                  <a:pt x="605" y="532"/>
                  <a:pt x="605" y="369"/>
                </a:cubicBezTo>
                <a:cubicBezTo>
                  <a:pt x="605" y="315"/>
                  <a:pt x="590" y="263"/>
                  <a:pt x="563" y="217"/>
                </a:cubicBezTo>
                <a:cubicBezTo>
                  <a:pt x="308" y="384"/>
                  <a:pt x="308" y="384"/>
                  <a:pt x="308" y="384"/>
                </a:cubicBezTo>
                <a:cubicBezTo>
                  <a:pt x="306" y="386"/>
                  <a:pt x="304" y="386"/>
                  <a:pt x="301" y="384"/>
                </a:cubicBezTo>
                <a:cubicBezTo>
                  <a:pt x="299" y="383"/>
                  <a:pt x="298" y="381"/>
                  <a:pt x="298" y="378"/>
                </a:cubicBezTo>
                <a:lnTo>
                  <a:pt x="298" y="74"/>
                </a:lnTo>
                <a:close/>
                <a:moveTo>
                  <a:pt x="348" y="308"/>
                </a:moveTo>
                <a:cubicBezTo>
                  <a:pt x="347" y="308"/>
                  <a:pt x="346" y="307"/>
                  <a:pt x="345" y="307"/>
                </a:cubicBezTo>
                <a:cubicBezTo>
                  <a:pt x="342" y="306"/>
                  <a:pt x="341" y="303"/>
                  <a:pt x="341" y="301"/>
                </a:cubicBezTo>
                <a:cubicBezTo>
                  <a:pt x="341" y="7"/>
                  <a:pt x="341" y="7"/>
                  <a:pt x="341" y="7"/>
                </a:cubicBezTo>
                <a:cubicBezTo>
                  <a:pt x="341" y="5"/>
                  <a:pt x="342" y="3"/>
                  <a:pt x="343" y="2"/>
                </a:cubicBezTo>
                <a:cubicBezTo>
                  <a:pt x="344" y="1"/>
                  <a:pt x="346" y="0"/>
                  <a:pt x="348" y="0"/>
                </a:cubicBezTo>
                <a:cubicBezTo>
                  <a:pt x="449" y="2"/>
                  <a:pt x="542" y="52"/>
                  <a:pt x="599" y="135"/>
                </a:cubicBezTo>
                <a:cubicBezTo>
                  <a:pt x="600" y="137"/>
                  <a:pt x="600" y="139"/>
                  <a:pt x="600" y="141"/>
                </a:cubicBezTo>
                <a:cubicBezTo>
                  <a:pt x="600" y="143"/>
                  <a:pt x="599" y="144"/>
                  <a:pt x="597" y="145"/>
                </a:cubicBezTo>
                <a:cubicBezTo>
                  <a:pt x="352" y="307"/>
                  <a:pt x="352" y="307"/>
                  <a:pt x="352" y="307"/>
                </a:cubicBezTo>
                <a:cubicBezTo>
                  <a:pt x="351" y="307"/>
                  <a:pt x="349" y="308"/>
                  <a:pt x="348" y="308"/>
                </a:cubicBezTo>
                <a:close/>
                <a:moveTo>
                  <a:pt x="355" y="14"/>
                </a:moveTo>
                <a:cubicBezTo>
                  <a:pt x="355" y="288"/>
                  <a:pt x="355" y="288"/>
                  <a:pt x="355" y="288"/>
                </a:cubicBezTo>
                <a:cubicBezTo>
                  <a:pt x="583" y="137"/>
                  <a:pt x="583" y="137"/>
                  <a:pt x="583" y="137"/>
                </a:cubicBezTo>
                <a:cubicBezTo>
                  <a:pt x="530" y="63"/>
                  <a:pt x="446" y="18"/>
                  <a:pt x="355" y="14"/>
                </a:cubicBezTo>
                <a:close/>
              </a:path>
            </a:pathLst>
          </a:custGeom>
          <a:solidFill>
            <a:srgbClr val="7F7F7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4" name="Google Shape;514;p48"/>
          <p:cNvPicPr preferRelativeResize="0"/>
          <p:nvPr/>
        </p:nvPicPr>
        <p:blipFill rotWithShape="1">
          <a:blip r:embed="rId3">
            <a:alphaModFix/>
          </a:blip>
          <a:srcRect b="0" l="0" r="0" t="0"/>
          <a:stretch/>
        </p:blipFill>
        <p:spPr>
          <a:xfrm>
            <a:off x="6011241" y="1817179"/>
            <a:ext cx="5989882" cy="4002854"/>
          </a:xfrm>
          <a:prstGeom prst="rect">
            <a:avLst/>
          </a:prstGeom>
          <a:noFill/>
          <a:ln>
            <a:noFill/>
          </a:ln>
        </p:spPr>
      </p:pic>
      <p:sp>
        <p:nvSpPr>
          <p:cNvPr id="515" name="Google Shape;515;p48"/>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49"/>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Recursos de infraestructura</a:t>
            </a:r>
            <a:endParaRPr b="1"/>
          </a:p>
        </p:txBody>
      </p:sp>
      <p:sp>
        <p:nvSpPr>
          <p:cNvPr id="521" name="Google Shape;521;p49"/>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grpSp>
        <p:nvGrpSpPr>
          <p:cNvPr id="522" name="Google Shape;522;p49"/>
          <p:cNvGrpSpPr/>
          <p:nvPr/>
        </p:nvGrpSpPr>
        <p:grpSpPr>
          <a:xfrm>
            <a:off x="1627794" y="1564640"/>
            <a:ext cx="8936412" cy="4997566"/>
            <a:chOff x="1461883" y="1564640"/>
            <a:chExt cx="8936412" cy="4997566"/>
          </a:xfrm>
        </p:grpSpPr>
        <p:sp>
          <p:nvSpPr>
            <p:cNvPr id="523" name="Google Shape;523;p49"/>
            <p:cNvSpPr/>
            <p:nvPr/>
          </p:nvSpPr>
          <p:spPr>
            <a:xfrm>
              <a:off x="7261942" y="1564640"/>
              <a:ext cx="2194560" cy="2194560"/>
            </a:xfrm>
            <a:prstGeom prst="ellipse">
              <a:avLst/>
            </a:prstGeom>
            <a:solidFill>
              <a:srgbClr val="ACC4E6"/>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524" name="Google Shape;524;p49"/>
            <p:cNvSpPr/>
            <p:nvPr/>
          </p:nvSpPr>
          <p:spPr>
            <a:xfrm>
              <a:off x="2377440" y="1564640"/>
              <a:ext cx="2194560" cy="2194560"/>
            </a:xfrm>
            <a:prstGeom prst="ellipse">
              <a:avLst/>
            </a:prstGeom>
            <a:solidFill>
              <a:srgbClr val="F2F2F2"/>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pic>
          <p:nvPicPr>
            <p:cNvPr id="525" name="Google Shape;525;p49"/>
            <p:cNvPicPr preferRelativeResize="0"/>
            <p:nvPr/>
          </p:nvPicPr>
          <p:blipFill rotWithShape="1">
            <a:blip r:embed="rId3">
              <a:alphaModFix/>
            </a:blip>
            <a:srcRect b="0" l="0" r="0" t="0"/>
            <a:stretch/>
          </p:blipFill>
          <p:spPr>
            <a:xfrm>
              <a:off x="2740780" y="2286220"/>
              <a:ext cx="1520350" cy="696825"/>
            </a:xfrm>
            <a:prstGeom prst="rect">
              <a:avLst/>
            </a:prstGeom>
            <a:noFill/>
            <a:ln>
              <a:noFill/>
            </a:ln>
          </p:spPr>
        </p:pic>
        <p:pic>
          <p:nvPicPr>
            <p:cNvPr id="526" name="Google Shape;526;p49"/>
            <p:cNvPicPr preferRelativeResize="0"/>
            <p:nvPr/>
          </p:nvPicPr>
          <p:blipFill rotWithShape="1">
            <a:blip r:embed="rId4">
              <a:alphaModFix/>
            </a:blip>
            <a:srcRect b="0" l="0" r="0" t="0"/>
            <a:stretch/>
          </p:blipFill>
          <p:spPr>
            <a:xfrm>
              <a:off x="7431762" y="2092854"/>
              <a:ext cx="1854920" cy="1122245"/>
            </a:xfrm>
            <a:prstGeom prst="rect">
              <a:avLst/>
            </a:prstGeom>
            <a:noFill/>
            <a:ln>
              <a:noFill/>
            </a:ln>
          </p:spPr>
        </p:pic>
        <p:sp>
          <p:nvSpPr>
            <p:cNvPr id="527" name="Google Shape;527;p49"/>
            <p:cNvSpPr txBox="1"/>
            <p:nvPr/>
          </p:nvSpPr>
          <p:spPr>
            <a:xfrm>
              <a:off x="6320150" y="3914985"/>
              <a:ext cx="4078145" cy="2647221"/>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spcBef>
                  <a:spcPts val="1600"/>
                </a:spcBef>
                <a:spcAft>
                  <a:spcPts val="0"/>
                </a:spcAft>
                <a:buNone/>
              </a:pPr>
              <a:r>
                <a:rPr lang="es-ES" sz="1200">
                  <a:solidFill>
                    <a:srgbClr val="000000"/>
                  </a:solidFill>
                  <a:latin typeface="Calibri"/>
                  <a:ea typeface="Calibri"/>
                  <a:cs typeface="Calibri"/>
                  <a:sym typeface="Calibri"/>
                </a:rPr>
                <a:t>Se hace uso de recursos locales, una máquina virtual de linux con las librerías necesarias instaladas para ejecutar scripts de python por un lado que agreguen la librería de H3. Además tiene instalados el motor de búsqueda de Elasticsearch y la herramienta de visualización de Kibana para la parte final de visualización de los datos. Esta última parte se lleva a cabo en local por falta de permisos de instalación las herramientas en el cluster y ser un modo sencillo y eficiente de llegar a un producto mínimo viable en el proyecto.</a:t>
              </a:r>
              <a:endParaRPr/>
            </a:p>
          </p:txBody>
        </p:sp>
        <p:sp>
          <p:nvSpPr>
            <p:cNvPr id="528" name="Google Shape;528;p49"/>
            <p:cNvSpPr txBox="1"/>
            <p:nvPr/>
          </p:nvSpPr>
          <p:spPr>
            <a:xfrm>
              <a:off x="1461883" y="3914985"/>
              <a:ext cx="4078145" cy="2647221"/>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spcBef>
                  <a:spcPts val="1600"/>
                </a:spcBef>
                <a:spcAft>
                  <a:spcPts val="0"/>
                </a:spcAft>
                <a:buNone/>
              </a:pPr>
              <a:r>
                <a:rPr lang="es-ES" sz="1200">
                  <a:solidFill>
                    <a:schemeClr val="dk1"/>
                  </a:solidFill>
                  <a:latin typeface="Calibri"/>
                  <a:ea typeface="Calibri"/>
                  <a:cs typeface="Calibri"/>
                  <a:sym typeface="Calibri"/>
                </a:rPr>
                <a:t>La parte del cluster de ICEMD, es un cluster de Hortonworks del cual son tecnologías necesarias para este proyecto, HDFS, Flume, Hive y Spark. La utilización del mismo es gratuita como alumno, tiene alta disponibilidad de uso y servicio de mantenimiento. Por lo que es el lugar idóneo para las necesidades del proyecto.</a:t>
              </a:r>
              <a:endParaRPr sz="1200">
                <a:solidFill>
                  <a:srgbClr val="000000"/>
                </a:solidFill>
                <a:latin typeface="Calibri"/>
                <a:ea typeface="Calibri"/>
                <a:cs typeface="Calibri"/>
                <a:sym typeface="Calibri"/>
              </a:endParaRPr>
            </a:p>
          </p:txBody>
        </p:sp>
        <p:sp>
          <p:nvSpPr>
            <p:cNvPr id="529" name="Google Shape;529;p49"/>
            <p:cNvSpPr/>
            <p:nvPr/>
          </p:nvSpPr>
          <p:spPr>
            <a:xfrm>
              <a:off x="5397401" y="2092854"/>
              <a:ext cx="1100100" cy="1164900"/>
            </a:xfrm>
            <a:prstGeom prst="mathPlus">
              <a:avLst>
                <a:gd fmla="val 23520" name="adj1"/>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530" name="Google Shape;530;p49"/>
          <p:cNvSpPr/>
          <p:nvPr/>
        </p:nvSpPr>
        <p:spPr>
          <a:xfrm>
            <a:off x="1701767" y="6052039"/>
            <a:ext cx="3888000" cy="27334"/>
          </a:xfrm>
          <a:prstGeom prst="rect">
            <a:avLst/>
          </a:prstGeom>
          <a:solidFill>
            <a:srgbClr val="434343"/>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531" name="Google Shape;531;p49"/>
          <p:cNvSpPr/>
          <p:nvPr/>
        </p:nvSpPr>
        <p:spPr>
          <a:xfrm>
            <a:off x="6587661" y="6052039"/>
            <a:ext cx="3888000" cy="27334"/>
          </a:xfrm>
          <a:prstGeom prst="rect">
            <a:avLst/>
          </a:prstGeom>
          <a:solidFill>
            <a:srgbClr val="434343"/>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532" name="Google Shape;532;p49"/>
          <p:cNvSpPr/>
          <p:nvPr/>
        </p:nvSpPr>
        <p:spPr>
          <a:xfrm>
            <a:off x="1701767" y="3918678"/>
            <a:ext cx="3888000" cy="27334"/>
          </a:xfrm>
          <a:prstGeom prst="rect">
            <a:avLst/>
          </a:prstGeom>
          <a:solidFill>
            <a:srgbClr val="434343"/>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533" name="Google Shape;533;p49"/>
          <p:cNvSpPr/>
          <p:nvPr/>
        </p:nvSpPr>
        <p:spPr>
          <a:xfrm>
            <a:off x="6587661" y="3918678"/>
            <a:ext cx="3888000" cy="27334"/>
          </a:xfrm>
          <a:prstGeom prst="rect">
            <a:avLst/>
          </a:prstGeom>
          <a:solidFill>
            <a:srgbClr val="434343"/>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Contexto del proyecto</a:t>
            </a:r>
            <a:endParaRPr b="1"/>
          </a:p>
        </p:txBody>
      </p:sp>
      <p:sp>
        <p:nvSpPr>
          <p:cNvPr id="239" name="Google Shape;239;p32"/>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El tráfico en la ciudad y la contaminación es una problemática que preocupa mucho y está de actualidad en la ciudad de Madrid</a:t>
            </a:r>
            <a:endParaRPr/>
          </a:p>
        </p:txBody>
      </p:sp>
      <p:sp>
        <p:nvSpPr>
          <p:cNvPr id="240" name="Google Shape;240;p32"/>
          <p:cNvSpPr/>
          <p:nvPr/>
        </p:nvSpPr>
        <p:spPr>
          <a:xfrm>
            <a:off x="501651" y="1582341"/>
            <a:ext cx="11202669" cy="224676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s-ES" sz="1400" u="none" cap="none" strike="noStrike">
                <a:solidFill>
                  <a:schemeClr val="dk1"/>
                </a:solidFill>
                <a:latin typeface="Calibri"/>
                <a:ea typeface="Calibri"/>
                <a:cs typeface="Calibri"/>
                <a:sym typeface="Calibri"/>
              </a:rPr>
              <a:t>Es sabido que el tráfico influye en la contaminación y las restricciones de esta en momentos de un alto porcentaje también influyen de manera inversa en el tráfico.</a:t>
            </a:r>
            <a:endParaRPr/>
          </a:p>
          <a:p>
            <a:pPr indent="0" lvl="0" marL="0" marR="0" rtl="0" algn="just">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s-ES" sz="1400" u="none" cap="none" strike="noStrike">
                <a:solidFill>
                  <a:schemeClr val="dk1"/>
                </a:solidFill>
                <a:latin typeface="Calibri"/>
                <a:ea typeface="Calibri"/>
                <a:cs typeface="Calibri"/>
                <a:sym typeface="Calibri"/>
              </a:rPr>
              <a:t>Por todo ello, existe la necesidad de poder analizar y predecir de qué manera evolucionan ambos visualmente en la ciudad de Madrid y ver si la meteorología pudiera influir en ellos.</a:t>
            </a:r>
            <a:endParaRPr/>
          </a:p>
          <a:p>
            <a:pPr indent="0" lvl="0" marL="0" marR="0" rtl="0" algn="just">
              <a:spcBef>
                <a:spcPts val="0"/>
              </a:spcBef>
              <a:spcAft>
                <a:spcPts val="0"/>
              </a:spcAft>
              <a:buNone/>
            </a:pPr>
            <a:r>
              <a:rPr b="0" i="0" lang="es-ES" sz="1400" u="none" cap="none" strike="noStrike">
                <a:solidFill>
                  <a:schemeClr val="dk1"/>
                </a:solidFill>
                <a:latin typeface="Calibri"/>
                <a:ea typeface="Calibri"/>
                <a:cs typeface="Calibri"/>
                <a:sym typeface="Calibri"/>
              </a:rPr>
              <a:t>Este estudio podría contribuir:</a:t>
            </a:r>
            <a:endParaRPr/>
          </a:p>
          <a:p>
            <a:pPr indent="0" lvl="0" marL="0" marR="0" rtl="0" algn="just">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98450" lvl="0" marL="457200" marR="0" rtl="0" algn="just">
              <a:spcBef>
                <a:spcPts val="0"/>
              </a:spcBef>
              <a:spcAft>
                <a:spcPts val="0"/>
              </a:spcAft>
              <a:buClr>
                <a:schemeClr val="dk1"/>
              </a:buClr>
              <a:buSzPts val="1100"/>
              <a:buFont typeface="Arial"/>
              <a:buChar char="●"/>
            </a:pPr>
            <a:r>
              <a:rPr b="0" i="0" lang="es-ES" sz="1400" u="none" cap="none" strike="noStrike">
                <a:solidFill>
                  <a:schemeClr val="dk1"/>
                </a:solidFill>
                <a:latin typeface="Calibri"/>
                <a:ea typeface="Calibri"/>
                <a:cs typeface="Calibri"/>
                <a:sym typeface="Calibri"/>
              </a:rPr>
              <a:t>En la gestión que realiza el ayuntamiento de Madrid y la comunidad </a:t>
            </a:r>
            <a:endParaRPr/>
          </a:p>
          <a:p>
            <a:pPr indent="-298450" lvl="0" marL="457200" marR="0" rtl="0" algn="just">
              <a:spcBef>
                <a:spcPts val="0"/>
              </a:spcBef>
              <a:spcAft>
                <a:spcPts val="0"/>
              </a:spcAft>
              <a:buClr>
                <a:schemeClr val="dk1"/>
              </a:buClr>
              <a:buSzPts val="1100"/>
              <a:buFont typeface="Arial"/>
              <a:buChar char="●"/>
            </a:pPr>
            <a:r>
              <a:rPr b="0" i="0" lang="es-ES" sz="1400" u="none" cap="none" strike="noStrike">
                <a:solidFill>
                  <a:schemeClr val="dk1"/>
                </a:solidFill>
                <a:latin typeface="Calibri"/>
                <a:ea typeface="Calibri"/>
                <a:cs typeface="Calibri"/>
                <a:sym typeface="Calibri"/>
              </a:rPr>
              <a:t>En el sector del Real State</a:t>
            </a:r>
            <a:endParaRPr b="0" i="0" sz="1400" u="none" cap="none" strike="noStrike">
              <a:solidFill>
                <a:schemeClr val="dk1"/>
              </a:solidFill>
              <a:latin typeface="Calibri"/>
              <a:ea typeface="Calibri"/>
              <a:cs typeface="Calibri"/>
              <a:sym typeface="Calibri"/>
            </a:endParaRPr>
          </a:p>
          <a:p>
            <a:pPr indent="-298450" lvl="0" marL="457200" marR="0" rtl="0" algn="just">
              <a:spcBef>
                <a:spcPts val="0"/>
              </a:spcBef>
              <a:spcAft>
                <a:spcPts val="0"/>
              </a:spcAft>
              <a:buClr>
                <a:schemeClr val="dk1"/>
              </a:buClr>
              <a:buSzPts val="1100"/>
              <a:buFont typeface="Arial"/>
              <a:buChar char="●"/>
            </a:pPr>
            <a:r>
              <a:rPr b="0" i="0" lang="es-ES" sz="1400" u="none" cap="none" strike="noStrike">
                <a:solidFill>
                  <a:schemeClr val="dk1"/>
                </a:solidFill>
                <a:latin typeface="Calibri"/>
                <a:ea typeface="Calibri"/>
                <a:cs typeface="Calibri"/>
                <a:sym typeface="Calibri"/>
              </a:rPr>
              <a:t>A la gestión de transporte privado </a:t>
            </a:r>
            <a:endParaRPr b="0" i="0" sz="1400" u="none" cap="none" strike="noStrike">
              <a:solidFill>
                <a:schemeClr val="dk1"/>
              </a:solidFill>
              <a:latin typeface="Calibri"/>
              <a:ea typeface="Calibri"/>
              <a:cs typeface="Calibri"/>
              <a:sym typeface="Calibri"/>
            </a:endParaRPr>
          </a:p>
        </p:txBody>
      </p:sp>
      <p:pic>
        <p:nvPicPr>
          <p:cNvPr id="241" name="Google Shape;241;p32"/>
          <p:cNvPicPr preferRelativeResize="0"/>
          <p:nvPr/>
        </p:nvPicPr>
        <p:blipFill rotWithShape="1">
          <a:blip r:embed="rId3">
            <a:alphaModFix/>
          </a:blip>
          <a:srcRect b="0" l="16263" r="12832" t="0"/>
          <a:stretch/>
        </p:blipFill>
        <p:spPr>
          <a:xfrm>
            <a:off x="6936050" y="2838399"/>
            <a:ext cx="4464132" cy="3565374"/>
          </a:xfrm>
          <a:prstGeom prst="rect">
            <a:avLst/>
          </a:prstGeom>
          <a:noFill/>
          <a:ln>
            <a:noFill/>
          </a:ln>
        </p:spPr>
      </p:pic>
      <p:sp>
        <p:nvSpPr>
          <p:cNvPr id="242" name="Google Shape;242;p32"/>
          <p:cNvSpPr/>
          <p:nvPr/>
        </p:nvSpPr>
        <p:spPr>
          <a:xfrm>
            <a:off x="535912" y="4167263"/>
            <a:ext cx="5874827" cy="22365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s-ES" sz="1400" u="none" cap="none" strike="noStrike">
                <a:solidFill>
                  <a:srgbClr val="000000"/>
                </a:solidFill>
                <a:latin typeface="Calibri"/>
                <a:ea typeface="Calibri"/>
                <a:cs typeface="Calibri"/>
                <a:sym typeface="Calibri"/>
              </a:rPr>
              <a:t>El uso de los mapas por puntos de localización o coloración de áreas en base al estado, es algo que puede llegar a encontrarse fácilmente. Existe alguna herramienta que facilita la predicción de la contaminación del aire, directrices con respecto a la matrícula del coche. Está de actualidad el cambio climático y está tratando de virar hacia una estrategia que se adapte mejor a la nueva situación del clima.</a:t>
            </a:r>
            <a:endParaRPr/>
          </a:p>
          <a:p>
            <a:pPr indent="0" lvl="0" marL="0" marR="0" rtl="0" algn="just">
              <a:spcBef>
                <a:spcPts val="1600"/>
              </a:spcBef>
              <a:spcAft>
                <a:spcPts val="0"/>
              </a:spcAft>
              <a:buNone/>
            </a:pPr>
            <a:r>
              <a:rPr b="0" i="0" lang="es-ES" sz="1400" u="none" cap="none" strike="noStrike">
                <a:solidFill>
                  <a:srgbClr val="000000"/>
                </a:solidFill>
                <a:latin typeface="Calibri"/>
                <a:ea typeface="Calibri"/>
                <a:cs typeface="Calibri"/>
                <a:sym typeface="Calibri"/>
              </a:rPr>
              <a:t>Debido a esto, es un gran momento para poder ofrecer un despliegue exhaustivo con las herramientas necesarias para poder hacer las tomas de decisiones más oportunas.</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50"/>
          <p:cNvSpPr/>
          <p:nvPr/>
        </p:nvSpPr>
        <p:spPr>
          <a:xfrm>
            <a:off x="2231058" y="2553919"/>
            <a:ext cx="2678430" cy="3677547"/>
          </a:xfrm>
          <a:prstGeom prst="rect">
            <a:avLst/>
          </a:prstGeom>
          <a:solidFill>
            <a:srgbClr val="F6F6F6"/>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539" name="Google Shape;539;p50"/>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Planificación del proyecto</a:t>
            </a:r>
            <a:endParaRPr b="1"/>
          </a:p>
        </p:txBody>
      </p:sp>
      <p:sp>
        <p:nvSpPr>
          <p:cNvPr id="540" name="Google Shape;540;p50"/>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Tras evaluar la complejidad del proyecto en base a los objetivos establecidos se ha estimado una duración para lograr el primer producto mínimo viable en 4 meses</a:t>
            </a:r>
            <a:endParaRPr/>
          </a:p>
        </p:txBody>
      </p:sp>
      <p:sp>
        <p:nvSpPr>
          <p:cNvPr id="541" name="Google Shape;541;p50"/>
          <p:cNvSpPr/>
          <p:nvPr/>
        </p:nvSpPr>
        <p:spPr>
          <a:xfrm>
            <a:off x="501650" y="1612055"/>
            <a:ext cx="11202670"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400">
                <a:solidFill>
                  <a:srgbClr val="000000"/>
                </a:solidFill>
                <a:latin typeface="Calibri"/>
                <a:ea typeface="Calibri"/>
                <a:cs typeface="Calibri"/>
                <a:sym typeface="Calibri"/>
              </a:rPr>
              <a:t>Debido a la complejidad para alcanzar un producto mínimo y por razones organizativas, es más eficiente que el proyecto se desarrolle en un modelo de waterfall  y una vez obtenido esta primera versión del producto los próximos pasos serían en metodología ágil para optimizar la salida de valor del producto. Esta primera parte en waterfall está dividido en varias fases: </a:t>
            </a:r>
            <a:endParaRPr/>
          </a:p>
        </p:txBody>
      </p:sp>
      <p:pic>
        <p:nvPicPr>
          <p:cNvPr id="542" name="Google Shape;542;p50"/>
          <p:cNvPicPr preferRelativeResize="0"/>
          <p:nvPr/>
        </p:nvPicPr>
        <p:blipFill rotWithShape="1">
          <a:blip r:embed="rId3">
            <a:alphaModFix/>
          </a:blip>
          <a:srcRect b="0" l="0" r="0" t="0"/>
          <a:stretch/>
        </p:blipFill>
        <p:spPr>
          <a:xfrm flipH="1">
            <a:off x="2738249" y="3520179"/>
            <a:ext cx="1941625" cy="1745025"/>
          </a:xfrm>
          <a:prstGeom prst="rect">
            <a:avLst/>
          </a:prstGeom>
          <a:noFill/>
          <a:ln>
            <a:noFill/>
          </a:ln>
        </p:spPr>
      </p:pic>
      <p:sp>
        <p:nvSpPr>
          <p:cNvPr id="543" name="Google Shape;543;p50"/>
          <p:cNvSpPr/>
          <p:nvPr/>
        </p:nvSpPr>
        <p:spPr>
          <a:xfrm>
            <a:off x="4909488" y="2553919"/>
            <a:ext cx="5576294" cy="3677547"/>
          </a:xfrm>
          <a:prstGeom prst="rect">
            <a:avLst/>
          </a:prstGeom>
          <a:solidFill>
            <a:srgbClr val="F6F6F6"/>
          </a:solidFill>
          <a:ln>
            <a:noFill/>
          </a:ln>
        </p:spPr>
        <p:txBody>
          <a:bodyPr anchorCtr="0" anchor="ctr" bIns="88900" lIns="88900" spcFirstLastPara="1" rIns="88900" wrap="square" tIns="88900">
            <a:noAutofit/>
          </a:bodyPr>
          <a:lstStyle/>
          <a:p>
            <a:pPr indent="-298450" lvl="0" marL="457200" marR="0" rtl="0" algn="l">
              <a:spcBef>
                <a:spcPts val="0"/>
              </a:spcBef>
              <a:spcAft>
                <a:spcPts val="0"/>
              </a:spcAft>
              <a:buClr>
                <a:srgbClr val="000000"/>
              </a:buClr>
              <a:buSzPts val="1100"/>
              <a:buFont typeface="Calibri"/>
              <a:buChar char="●"/>
            </a:pPr>
            <a:r>
              <a:rPr lang="es-ES" sz="1600">
                <a:solidFill>
                  <a:srgbClr val="000000"/>
                </a:solidFill>
                <a:latin typeface="Calibri"/>
                <a:ea typeface="Calibri"/>
                <a:cs typeface="Calibri"/>
                <a:sym typeface="Calibri"/>
              </a:rPr>
              <a:t>Fase de análisis y preparación del proyecto: 3 semanas</a:t>
            </a:r>
            <a:endParaRPr/>
          </a:p>
          <a:p>
            <a:pPr indent="-298450" lvl="0" marL="457200" marR="0" rtl="0" algn="l">
              <a:spcBef>
                <a:spcPts val="0"/>
              </a:spcBef>
              <a:spcAft>
                <a:spcPts val="0"/>
              </a:spcAft>
              <a:buClr>
                <a:srgbClr val="000000"/>
              </a:buClr>
              <a:buSzPts val="1100"/>
              <a:buFont typeface="Calibri"/>
              <a:buChar char="●"/>
            </a:pPr>
            <a:r>
              <a:rPr lang="es-ES" sz="1600">
                <a:solidFill>
                  <a:srgbClr val="000000"/>
                </a:solidFill>
                <a:latin typeface="Calibri"/>
                <a:ea typeface="Calibri"/>
                <a:cs typeface="Calibri"/>
                <a:sym typeface="Calibri"/>
              </a:rPr>
              <a:t>Fase de elaborar la arquitectura y flujo de los datos: 7 semanas</a:t>
            </a:r>
            <a:endParaRPr/>
          </a:p>
          <a:p>
            <a:pPr indent="-298450" lvl="0" marL="457200" marR="0" rtl="0" algn="l">
              <a:spcBef>
                <a:spcPts val="0"/>
              </a:spcBef>
              <a:spcAft>
                <a:spcPts val="0"/>
              </a:spcAft>
              <a:buClr>
                <a:srgbClr val="000000"/>
              </a:buClr>
              <a:buSzPts val="1100"/>
              <a:buFont typeface="Calibri"/>
              <a:buChar char="●"/>
            </a:pPr>
            <a:r>
              <a:rPr lang="es-ES" sz="1600">
                <a:solidFill>
                  <a:srgbClr val="000000"/>
                </a:solidFill>
                <a:latin typeface="Calibri"/>
                <a:ea typeface="Calibri"/>
                <a:cs typeface="Calibri"/>
                <a:sym typeface="Calibri"/>
              </a:rPr>
              <a:t>Fase de visualización: 1.5 semanas</a:t>
            </a:r>
            <a:endParaRPr/>
          </a:p>
          <a:p>
            <a:pPr indent="-298450" lvl="0" marL="457200" marR="0" rtl="0" algn="l">
              <a:spcBef>
                <a:spcPts val="0"/>
              </a:spcBef>
              <a:spcAft>
                <a:spcPts val="0"/>
              </a:spcAft>
              <a:buClr>
                <a:srgbClr val="000000"/>
              </a:buClr>
              <a:buSzPts val="1100"/>
              <a:buFont typeface="Calibri"/>
              <a:buChar char="●"/>
            </a:pPr>
            <a:r>
              <a:rPr lang="es-ES" sz="1600">
                <a:solidFill>
                  <a:srgbClr val="000000"/>
                </a:solidFill>
                <a:latin typeface="Calibri"/>
                <a:ea typeface="Calibri"/>
                <a:cs typeface="Calibri"/>
                <a:sym typeface="Calibri"/>
              </a:rPr>
              <a:t>Fase de modelización: 2 semanas</a:t>
            </a:r>
            <a:endParaRPr/>
          </a:p>
          <a:p>
            <a:pPr indent="-298450" lvl="0" marL="457200" marR="0" rtl="0" algn="l">
              <a:spcBef>
                <a:spcPts val="0"/>
              </a:spcBef>
              <a:spcAft>
                <a:spcPts val="0"/>
              </a:spcAft>
              <a:buClr>
                <a:srgbClr val="000000"/>
              </a:buClr>
              <a:buSzPts val="1100"/>
              <a:buFont typeface="Calibri"/>
              <a:buChar char="●"/>
            </a:pPr>
            <a:r>
              <a:rPr lang="es-ES" sz="1600">
                <a:solidFill>
                  <a:srgbClr val="000000"/>
                </a:solidFill>
                <a:latin typeface="Calibri"/>
                <a:ea typeface="Calibri"/>
                <a:cs typeface="Calibri"/>
                <a:sym typeface="Calibri"/>
              </a:rPr>
              <a:t>Fase de documentación: 3 semanas</a:t>
            </a:r>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51"/>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Data Governance</a:t>
            </a:r>
            <a:endParaRPr b="1"/>
          </a:p>
        </p:txBody>
      </p:sp>
      <p:sp>
        <p:nvSpPr>
          <p:cNvPr id="549" name="Google Shape;549;p51"/>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sp>
        <p:nvSpPr>
          <p:cNvPr id="550" name="Google Shape;550;p51"/>
          <p:cNvSpPr/>
          <p:nvPr/>
        </p:nvSpPr>
        <p:spPr>
          <a:xfrm>
            <a:off x="4164054" y="1479687"/>
            <a:ext cx="6794832" cy="1898810"/>
          </a:xfrm>
          <a:prstGeom prst="rect">
            <a:avLst/>
          </a:prstGeom>
          <a:solidFill>
            <a:srgbClr val="F6F6F6"/>
          </a:solidFill>
          <a:ln>
            <a:noFill/>
          </a:ln>
        </p:spPr>
        <p:txBody>
          <a:bodyPr anchorCtr="0" anchor="ctr" bIns="88900" lIns="180000" spcFirstLastPara="1" rIns="88900" wrap="square" tIns="88900">
            <a:noAutofit/>
          </a:bodyPr>
          <a:lstStyle/>
          <a:p>
            <a:pPr indent="0" lvl="0" marL="0" marR="0" rtl="0" algn="just">
              <a:spcBef>
                <a:spcPts val="0"/>
              </a:spcBef>
              <a:spcAft>
                <a:spcPts val="0"/>
              </a:spcAft>
              <a:buNone/>
            </a:pPr>
            <a:r>
              <a:rPr lang="es-ES" sz="1400">
                <a:solidFill>
                  <a:schemeClr val="dk1"/>
                </a:solidFill>
                <a:latin typeface="Calibri"/>
                <a:ea typeface="Calibri"/>
                <a:cs typeface="Calibri"/>
                <a:sym typeface="Calibri"/>
              </a:rPr>
              <a:t>El contenido de los datos utilizados en este proyecto no contienen ningún tipo de dato personal y provienen todos de APIs de datos abiertos, por lo que inicialmente no hace falta tomar ninguna medida adicional para anonimizar y preservar la privacidad de ningún usuario.</a:t>
            </a:r>
            <a:endParaRPr/>
          </a:p>
          <a:p>
            <a:pPr indent="0" lvl="0" marL="0" marR="0" rtl="0" algn="just">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just">
              <a:spcBef>
                <a:spcPts val="0"/>
              </a:spcBef>
              <a:spcAft>
                <a:spcPts val="0"/>
              </a:spcAft>
              <a:buNone/>
            </a:pPr>
            <a:r>
              <a:rPr lang="es-ES" sz="1400">
                <a:solidFill>
                  <a:schemeClr val="dk1"/>
                </a:solidFill>
                <a:latin typeface="Calibri"/>
                <a:ea typeface="Calibri"/>
                <a:cs typeface="Calibri"/>
                <a:sym typeface="Calibri"/>
              </a:rPr>
              <a:t>No obstante se usa código y librerías Open Source, como la librería de H3 de Uber. Por lo que todo el proyecto y su código se disponibilizará públicamente en GitHub.</a:t>
            </a:r>
            <a:endParaRPr sz="1400">
              <a:solidFill>
                <a:schemeClr val="dk1"/>
              </a:solidFill>
              <a:latin typeface="Calibri"/>
              <a:ea typeface="Calibri"/>
              <a:cs typeface="Calibri"/>
              <a:sym typeface="Calibri"/>
            </a:endParaRPr>
          </a:p>
        </p:txBody>
      </p:sp>
      <p:sp>
        <p:nvSpPr>
          <p:cNvPr id="551" name="Google Shape;551;p51"/>
          <p:cNvSpPr/>
          <p:nvPr/>
        </p:nvSpPr>
        <p:spPr>
          <a:xfrm>
            <a:off x="4164054" y="4044790"/>
            <a:ext cx="6794832" cy="1898810"/>
          </a:xfrm>
          <a:prstGeom prst="rect">
            <a:avLst/>
          </a:prstGeom>
          <a:solidFill>
            <a:srgbClr val="F6F6F6"/>
          </a:solidFill>
          <a:ln>
            <a:noFill/>
          </a:ln>
        </p:spPr>
        <p:txBody>
          <a:bodyPr anchorCtr="0" anchor="ctr" bIns="88900" lIns="180000" spcFirstLastPara="1" rIns="88900" wrap="square" tIns="88900">
            <a:noAutofit/>
          </a:bodyPr>
          <a:lstStyle/>
          <a:p>
            <a:pPr indent="0" lvl="0" marL="0" marR="0" rtl="0" algn="just">
              <a:spcBef>
                <a:spcPts val="0"/>
              </a:spcBef>
              <a:spcAft>
                <a:spcPts val="0"/>
              </a:spcAft>
              <a:buNone/>
            </a:pPr>
            <a:r>
              <a:rPr lang="es-ES" sz="1400">
                <a:solidFill>
                  <a:schemeClr val="dk1"/>
                </a:solidFill>
                <a:latin typeface="Calibri"/>
                <a:ea typeface="Calibri"/>
                <a:cs typeface="Calibri"/>
                <a:sym typeface="Calibri"/>
              </a:rPr>
              <a:t>La parte más mayor peso y con uso de más tecnológicas además de el almacenamiento de los datos se realiza en el cluster de Hortonworks que disponibiliza para el alumnado ICEMD. Este tiene todas las medidas de seguridad necesarias acceso al mismo a través de usuario y contraseña únicos por alumno. Además la IP y puertos de acceso a cualquiera de las tecnologías ubicadas en el cluster son privados por lo que no se puede acceder a ellas externamente.</a:t>
            </a:r>
            <a:endParaRPr sz="1400">
              <a:solidFill>
                <a:schemeClr val="dk1"/>
              </a:solidFill>
              <a:latin typeface="Calibri"/>
              <a:ea typeface="Calibri"/>
              <a:cs typeface="Calibri"/>
              <a:sym typeface="Calibri"/>
            </a:endParaRPr>
          </a:p>
        </p:txBody>
      </p:sp>
      <p:sp>
        <p:nvSpPr>
          <p:cNvPr id="552" name="Google Shape;552;p51"/>
          <p:cNvSpPr/>
          <p:nvPr/>
        </p:nvSpPr>
        <p:spPr>
          <a:xfrm>
            <a:off x="1507997" y="2075149"/>
            <a:ext cx="2298130" cy="70788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4000">
                <a:solidFill>
                  <a:schemeClr val="accent5"/>
                </a:solidFill>
                <a:latin typeface="Calibri"/>
                <a:ea typeface="Calibri"/>
                <a:cs typeface="Calibri"/>
                <a:sym typeface="Calibri"/>
              </a:rPr>
              <a:t>Data legal</a:t>
            </a:r>
            <a:endParaRPr/>
          </a:p>
        </p:txBody>
      </p:sp>
      <p:sp>
        <p:nvSpPr>
          <p:cNvPr id="553" name="Google Shape;553;p51"/>
          <p:cNvSpPr/>
          <p:nvPr/>
        </p:nvSpPr>
        <p:spPr>
          <a:xfrm>
            <a:off x="1703916" y="4640252"/>
            <a:ext cx="1906291" cy="70788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4000">
                <a:solidFill>
                  <a:schemeClr val="accent5"/>
                </a:solidFill>
                <a:latin typeface="Calibri"/>
                <a:ea typeface="Calibri"/>
                <a:cs typeface="Calibri"/>
                <a:sym typeface="Calibri"/>
              </a:rPr>
              <a:t>Security</a:t>
            </a:r>
            <a:endParaRPr b="1" sz="4000">
              <a:solidFill>
                <a:schemeClr val="accent5"/>
              </a:solidFill>
              <a:latin typeface="Calibri"/>
              <a:ea typeface="Calibri"/>
              <a:cs typeface="Calibri"/>
              <a:sym typeface="Calibri"/>
            </a:endParaRPr>
          </a:p>
        </p:txBody>
      </p:sp>
      <p:sp>
        <p:nvSpPr>
          <p:cNvPr id="554" name="Google Shape;554;p51"/>
          <p:cNvSpPr/>
          <p:nvPr/>
        </p:nvSpPr>
        <p:spPr>
          <a:xfrm>
            <a:off x="4075162" y="1479687"/>
            <a:ext cx="88892" cy="1898810"/>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just">
              <a:spcBef>
                <a:spcPts val="0"/>
              </a:spcBef>
              <a:spcAft>
                <a:spcPts val="0"/>
              </a:spcAft>
              <a:buNone/>
            </a:pPr>
            <a:r>
              <a:t/>
            </a:r>
            <a:endParaRPr sz="1400">
              <a:solidFill>
                <a:schemeClr val="dk1"/>
              </a:solidFill>
              <a:latin typeface="Calibri"/>
              <a:ea typeface="Calibri"/>
              <a:cs typeface="Calibri"/>
              <a:sym typeface="Calibri"/>
            </a:endParaRPr>
          </a:p>
        </p:txBody>
      </p:sp>
      <p:sp>
        <p:nvSpPr>
          <p:cNvPr id="555" name="Google Shape;555;p51"/>
          <p:cNvSpPr/>
          <p:nvPr/>
        </p:nvSpPr>
        <p:spPr>
          <a:xfrm>
            <a:off x="4075162" y="4044790"/>
            <a:ext cx="88892" cy="1898810"/>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just">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52"/>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Caso de uso y monetización</a:t>
            </a:r>
            <a:endParaRPr b="1"/>
          </a:p>
        </p:txBody>
      </p:sp>
      <p:sp>
        <p:nvSpPr>
          <p:cNvPr id="561" name="Google Shape;561;p52"/>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sp>
        <p:nvSpPr>
          <p:cNvPr id="562" name="Google Shape;562;p52"/>
          <p:cNvSpPr txBox="1"/>
          <p:nvPr/>
        </p:nvSpPr>
        <p:spPr>
          <a:xfrm>
            <a:off x="501652" y="1817179"/>
            <a:ext cx="5393155" cy="3599647"/>
          </a:xfrm>
          <a:prstGeom prst="rect">
            <a:avLst/>
          </a:prstGeom>
          <a:solidFill>
            <a:srgbClr val="F2F2F2"/>
          </a:solidFill>
          <a:ln>
            <a:noFill/>
          </a:ln>
        </p:spPr>
        <p:txBody>
          <a:bodyPr anchorCtr="0" anchor="t" bIns="0" lIns="91425" spcFirstLastPara="1" rIns="91425" wrap="square" tIns="0">
            <a:noAutofit/>
          </a:bodyPr>
          <a:lstStyle/>
          <a:p>
            <a:pPr indent="0" lvl="0" marL="0" marR="0" rtl="0" algn="l">
              <a:spcBef>
                <a:spcPts val="1600"/>
              </a:spcBef>
              <a:spcAft>
                <a:spcPts val="0"/>
              </a:spcAft>
              <a:buNone/>
            </a:pPr>
            <a:r>
              <a:rPr b="1" lang="es-ES" sz="1400">
                <a:solidFill>
                  <a:srgbClr val="000000"/>
                </a:solidFill>
                <a:latin typeface="Calibri"/>
                <a:ea typeface="Calibri"/>
                <a:cs typeface="Calibri"/>
                <a:sym typeface="Calibri"/>
              </a:rPr>
              <a:t>Explotación y seguimiento por parte del ayuntamiento de Madrid:</a:t>
            </a:r>
            <a:endParaRPr/>
          </a:p>
          <a:p>
            <a:pPr indent="-298450" lvl="0" marL="457200" marR="0" rtl="0" algn="l">
              <a:spcBef>
                <a:spcPts val="1600"/>
              </a:spcBef>
              <a:spcAft>
                <a:spcPts val="0"/>
              </a:spcAft>
              <a:buClr>
                <a:srgbClr val="000000"/>
              </a:buClr>
              <a:buSzPts val="1100"/>
              <a:buFont typeface="Calibri"/>
              <a:buChar char="●"/>
            </a:pPr>
            <a:r>
              <a:rPr lang="es-ES" sz="1400">
                <a:solidFill>
                  <a:srgbClr val="000000"/>
                </a:solidFill>
                <a:latin typeface="Calibri"/>
                <a:ea typeface="Calibri"/>
                <a:cs typeface="Calibri"/>
                <a:sym typeface="Calibri"/>
              </a:rPr>
              <a:t>Detección de puntos de alta concentración de tráfico y contaminación</a:t>
            </a:r>
            <a:endParaRPr/>
          </a:p>
          <a:p>
            <a:pPr indent="-298450" lvl="0" marL="457200" marR="0" rtl="0" algn="l">
              <a:spcBef>
                <a:spcPts val="0"/>
              </a:spcBef>
              <a:spcAft>
                <a:spcPts val="0"/>
              </a:spcAft>
              <a:buClr>
                <a:srgbClr val="000000"/>
              </a:buClr>
              <a:buSzPts val="1100"/>
              <a:buFont typeface="Calibri"/>
              <a:buChar char="●"/>
            </a:pPr>
            <a:r>
              <a:rPr lang="es-ES" sz="1400">
                <a:solidFill>
                  <a:srgbClr val="000000"/>
                </a:solidFill>
                <a:latin typeface="Calibri"/>
                <a:ea typeface="Calibri"/>
                <a:cs typeface="Calibri"/>
                <a:sym typeface="Calibri"/>
              </a:rPr>
              <a:t>Regular las emisiones de CO2 o cualquier otro agente contaminante en la calidad del aire.</a:t>
            </a:r>
            <a:endParaRPr/>
          </a:p>
          <a:p>
            <a:pPr indent="0" lvl="0" marL="0" marR="0" rtl="0" algn="l">
              <a:spcBef>
                <a:spcPts val="1600"/>
              </a:spcBef>
              <a:spcAft>
                <a:spcPts val="0"/>
              </a:spcAft>
              <a:buNone/>
            </a:pPr>
            <a:r>
              <a:rPr b="1" lang="es-ES" sz="1400">
                <a:solidFill>
                  <a:srgbClr val="000000"/>
                </a:solidFill>
                <a:latin typeface="Calibri"/>
                <a:ea typeface="Calibri"/>
                <a:cs typeface="Calibri"/>
                <a:sym typeface="Calibri"/>
              </a:rPr>
              <a:t>Real Estate:</a:t>
            </a:r>
            <a:r>
              <a:rPr lang="es-ES" sz="1400">
                <a:solidFill>
                  <a:srgbClr val="000000"/>
                </a:solidFill>
                <a:latin typeface="Calibri"/>
                <a:ea typeface="Calibri"/>
                <a:cs typeface="Calibri"/>
                <a:sym typeface="Calibri"/>
              </a:rPr>
              <a:t> Pueden conocerse las zonas de mayor foco de tráfico o con contaminación del aire más alta. Por lo que el podría valerse de dicha información para recalcular la compra-venta de pisos y alquileres teniendo en cuenta estos valores.</a:t>
            </a:r>
            <a:endParaRPr/>
          </a:p>
          <a:p>
            <a:pPr indent="0" lvl="0" marL="0" marR="0" rtl="0" algn="l">
              <a:spcBef>
                <a:spcPts val="1600"/>
              </a:spcBef>
              <a:spcAft>
                <a:spcPts val="0"/>
              </a:spcAft>
              <a:buNone/>
            </a:pPr>
            <a:r>
              <a:rPr b="1" lang="es-ES" sz="1400">
                <a:solidFill>
                  <a:srgbClr val="000000"/>
                </a:solidFill>
                <a:latin typeface="Calibri"/>
                <a:ea typeface="Calibri"/>
                <a:cs typeface="Calibri"/>
                <a:sym typeface="Calibri"/>
              </a:rPr>
              <a:t>Transporte privado:</a:t>
            </a:r>
            <a:r>
              <a:rPr lang="es-ES" sz="1400">
                <a:solidFill>
                  <a:schemeClr val="dk1"/>
                </a:solidFill>
                <a:latin typeface="Calibri"/>
                <a:ea typeface="Calibri"/>
                <a:cs typeface="Calibri"/>
                <a:sym typeface="Calibri"/>
              </a:rPr>
              <a:t>reubicar opciones de transporte eléctricas como carsharing o patinete eléctrico para desahogar el tráfico sin emitir más contaminación.</a:t>
            </a:r>
            <a:endParaRPr b="1" sz="1400">
              <a:solidFill>
                <a:srgbClr val="000000"/>
              </a:solidFill>
              <a:latin typeface="Calibri"/>
              <a:ea typeface="Calibri"/>
              <a:cs typeface="Calibri"/>
              <a:sym typeface="Calibri"/>
            </a:endParaRPr>
          </a:p>
        </p:txBody>
      </p:sp>
      <p:sp>
        <p:nvSpPr>
          <p:cNvPr id="563" name="Google Shape;563;p52"/>
          <p:cNvSpPr/>
          <p:nvPr/>
        </p:nvSpPr>
        <p:spPr>
          <a:xfrm>
            <a:off x="501651" y="1739194"/>
            <a:ext cx="5393155" cy="77985"/>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564" name="Google Shape;564;p52"/>
          <p:cNvSpPr txBox="1"/>
          <p:nvPr/>
        </p:nvSpPr>
        <p:spPr>
          <a:xfrm>
            <a:off x="2692480" y="1408855"/>
            <a:ext cx="1011495"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rgbClr val="313131"/>
                </a:solidFill>
                <a:latin typeface="Calibri"/>
                <a:ea typeface="Calibri"/>
                <a:cs typeface="Calibri"/>
                <a:sym typeface="Calibri"/>
              </a:rPr>
              <a:t>Caso de uso</a:t>
            </a:r>
            <a:endParaRPr/>
          </a:p>
        </p:txBody>
      </p:sp>
      <p:sp>
        <p:nvSpPr>
          <p:cNvPr id="565" name="Google Shape;565;p52"/>
          <p:cNvSpPr txBox="1"/>
          <p:nvPr/>
        </p:nvSpPr>
        <p:spPr>
          <a:xfrm>
            <a:off x="8755351" y="1408855"/>
            <a:ext cx="1159741"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ES" sz="1600">
                <a:solidFill>
                  <a:srgbClr val="313131"/>
                </a:solidFill>
                <a:latin typeface="Calibri"/>
                <a:ea typeface="Calibri"/>
                <a:cs typeface="Calibri"/>
                <a:sym typeface="Calibri"/>
              </a:rPr>
              <a:t>Monetización</a:t>
            </a:r>
            <a:endParaRPr/>
          </a:p>
        </p:txBody>
      </p:sp>
      <p:sp>
        <p:nvSpPr>
          <p:cNvPr id="566" name="Google Shape;566;p52"/>
          <p:cNvSpPr/>
          <p:nvPr/>
        </p:nvSpPr>
        <p:spPr>
          <a:xfrm>
            <a:off x="6827377" y="1817179"/>
            <a:ext cx="445884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400">
                <a:solidFill>
                  <a:srgbClr val="000000"/>
                </a:solidFill>
                <a:latin typeface="Calibri"/>
                <a:ea typeface="Calibri"/>
                <a:cs typeface="Calibri"/>
                <a:sym typeface="Calibri"/>
              </a:rPr>
              <a:t>Para monetizar el proyecto inicialmente hay tres variantes:</a:t>
            </a:r>
            <a:endParaRPr/>
          </a:p>
        </p:txBody>
      </p:sp>
      <p:sp>
        <p:nvSpPr>
          <p:cNvPr id="567" name="Google Shape;567;p52"/>
          <p:cNvSpPr/>
          <p:nvPr/>
        </p:nvSpPr>
        <p:spPr>
          <a:xfrm>
            <a:off x="7110051" y="2664694"/>
            <a:ext cx="3568147" cy="2451953"/>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400">
                <a:solidFill>
                  <a:srgbClr val="000000"/>
                </a:solidFill>
                <a:latin typeface="Calibri"/>
                <a:ea typeface="Calibri"/>
                <a:cs typeface="Calibri"/>
                <a:sym typeface="Calibri"/>
              </a:rPr>
              <a:t>Servicio completo de disposición de los datos, instalación del software, mantenimiento y mejoras continuas.</a:t>
            </a:r>
            <a:endParaRPr/>
          </a:p>
          <a:p>
            <a:pPr indent="0" lvl="0" marL="158750" marR="0" rtl="0" algn="l">
              <a:spcBef>
                <a:spcPts val="1600"/>
              </a:spcBef>
              <a:spcAft>
                <a:spcPts val="0"/>
              </a:spcAft>
              <a:buNone/>
            </a:pPr>
            <a:r>
              <a:t/>
            </a:r>
            <a:endParaRPr sz="1400">
              <a:solidFill>
                <a:srgbClr val="000000"/>
              </a:solidFill>
              <a:latin typeface="Calibri"/>
              <a:ea typeface="Calibri"/>
              <a:cs typeface="Calibri"/>
              <a:sym typeface="Calibri"/>
            </a:endParaRPr>
          </a:p>
          <a:p>
            <a:pPr indent="0" lvl="0" marL="158750" marR="0" rtl="0" algn="l">
              <a:spcBef>
                <a:spcPts val="0"/>
              </a:spcBef>
              <a:spcAft>
                <a:spcPts val="0"/>
              </a:spcAft>
              <a:buNone/>
            </a:pPr>
            <a:r>
              <a:rPr lang="es-ES" sz="1400">
                <a:solidFill>
                  <a:srgbClr val="000000"/>
                </a:solidFill>
                <a:latin typeface="Calibri"/>
                <a:ea typeface="Calibri"/>
                <a:cs typeface="Calibri"/>
                <a:sym typeface="Calibri"/>
              </a:rPr>
              <a:t>Disponibilización de los datos a través de APIs</a:t>
            </a:r>
            <a:endParaRPr sz="1400">
              <a:solidFill>
                <a:srgbClr val="000000"/>
              </a:solidFill>
              <a:latin typeface="Calibri"/>
              <a:ea typeface="Calibri"/>
              <a:cs typeface="Calibri"/>
              <a:sym typeface="Calibri"/>
            </a:endParaRPr>
          </a:p>
          <a:p>
            <a:pPr indent="0" lvl="0" marL="15875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158750" marR="0" rtl="0" algn="l">
              <a:spcBef>
                <a:spcPts val="0"/>
              </a:spcBef>
              <a:spcAft>
                <a:spcPts val="0"/>
              </a:spcAft>
              <a:buNone/>
            </a:pPr>
            <a:r>
              <a:t/>
            </a:r>
            <a:endParaRPr sz="1400">
              <a:solidFill>
                <a:srgbClr val="000000"/>
              </a:solidFill>
              <a:latin typeface="Calibri"/>
              <a:ea typeface="Calibri"/>
              <a:cs typeface="Calibri"/>
              <a:sym typeface="Calibri"/>
            </a:endParaRPr>
          </a:p>
          <a:p>
            <a:pPr indent="0" lvl="0" marL="158750" marR="0" rtl="0" algn="l">
              <a:spcBef>
                <a:spcPts val="0"/>
              </a:spcBef>
              <a:spcAft>
                <a:spcPts val="0"/>
              </a:spcAft>
              <a:buNone/>
            </a:pPr>
            <a:r>
              <a:rPr lang="es-ES" sz="1400">
                <a:solidFill>
                  <a:srgbClr val="000000"/>
                </a:solidFill>
                <a:latin typeface="Calibri"/>
                <a:ea typeface="Calibri"/>
                <a:cs typeface="Calibri"/>
                <a:sym typeface="Calibri"/>
              </a:rPr>
              <a:t>Generación de informes a petición por clientes.</a:t>
            </a:r>
            <a:endParaRPr/>
          </a:p>
        </p:txBody>
      </p:sp>
      <p:sp>
        <p:nvSpPr>
          <p:cNvPr id="568" name="Google Shape;568;p52"/>
          <p:cNvSpPr/>
          <p:nvPr/>
        </p:nvSpPr>
        <p:spPr>
          <a:xfrm>
            <a:off x="6958575" y="2852956"/>
            <a:ext cx="69273" cy="339016"/>
          </a:xfrm>
          <a:custGeom>
            <a:rect b="b" l="l" r="r" t="t"/>
            <a:pathLst>
              <a:path extrusionOk="0" h="49" w="10">
                <a:moveTo>
                  <a:pt x="10" y="48"/>
                </a:moveTo>
                <a:cubicBezTo>
                  <a:pt x="6" y="49"/>
                  <a:pt x="4" y="49"/>
                  <a:pt x="3" y="49"/>
                </a:cubicBezTo>
                <a:cubicBezTo>
                  <a:pt x="0" y="49"/>
                  <a:pt x="0" y="49"/>
                  <a:pt x="0" y="49"/>
                </a:cubicBezTo>
                <a:cubicBezTo>
                  <a:pt x="0" y="47"/>
                  <a:pt x="0" y="45"/>
                  <a:pt x="0" y="42"/>
                </a:cubicBezTo>
                <a:cubicBezTo>
                  <a:pt x="1" y="35"/>
                  <a:pt x="1" y="35"/>
                  <a:pt x="1" y="35"/>
                </a:cubicBezTo>
                <a:cubicBezTo>
                  <a:pt x="2" y="33"/>
                  <a:pt x="2" y="28"/>
                  <a:pt x="2" y="19"/>
                </a:cubicBezTo>
                <a:cubicBezTo>
                  <a:pt x="2" y="18"/>
                  <a:pt x="2" y="16"/>
                  <a:pt x="2" y="13"/>
                </a:cubicBezTo>
                <a:cubicBezTo>
                  <a:pt x="3" y="10"/>
                  <a:pt x="3" y="8"/>
                  <a:pt x="3" y="7"/>
                </a:cubicBezTo>
                <a:cubicBezTo>
                  <a:pt x="3" y="7"/>
                  <a:pt x="3" y="6"/>
                  <a:pt x="2" y="5"/>
                </a:cubicBezTo>
                <a:cubicBezTo>
                  <a:pt x="2" y="5"/>
                  <a:pt x="2" y="4"/>
                  <a:pt x="2" y="4"/>
                </a:cubicBezTo>
                <a:cubicBezTo>
                  <a:pt x="2" y="3"/>
                  <a:pt x="2" y="3"/>
                  <a:pt x="3" y="2"/>
                </a:cubicBezTo>
                <a:cubicBezTo>
                  <a:pt x="5" y="0"/>
                  <a:pt x="5" y="0"/>
                  <a:pt x="5" y="0"/>
                </a:cubicBezTo>
                <a:cubicBezTo>
                  <a:pt x="5" y="0"/>
                  <a:pt x="5" y="0"/>
                  <a:pt x="5" y="0"/>
                </a:cubicBezTo>
                <a:cubicBezTo>
                  <a:pt x="7" y="0"/>
                  <a:pt x="8" y="1"/>
                  <a:pt x="9" y="2"/>
                </a:cubicBezTo>
                <a:cubicBezTo>
                  <a:pt x="10" y="3"/>
                  <a:pt x="10" y="4"/>
                  <a:pt x="10" y="6"/>
                </a:cubicBezTo>
                <a:cubicBezTo>
                  <a:pt x="10" y="9"/>
                  <a:pt x="10" y="12"/>
                  <a:pt x="9" y="16"/>
                </a:cubicBezTo>
                <a:cubicBezTo>
                  <a:pt x="9" y="26"/>
                  <a:pt x="8" y="32"/>
                  <a:pt x="8" y="34"/>
                </a:cubicBezTo>
                <a:cubicBezTo>
                  <a:pt x="8" y="39"/>
                  <a:pt x="9" y="44"/>
                  <a:pt x="10" y="4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52"/>
          <p:cNvSpPr/>
          <p:nvPr/>
        </p:nvSpPr>
        <p:spPr>
          <a:xfrm>
            <a:off x="6827377" y="3802904"/>
            <a:ext cx="331669" cy="339016"/>
          </a:xfrm>
          <a:custGeom>
            <a:rect b="b" l="l" r="r" t="t"/>
            <a:pathLst>
              <a:path extrusionOk="0" h="49" w="48">
                <a:moveTo>
                  <a:pt x="48" y="12"/>
                </a:moveTo>
                <a:cubicBezTo>
                  <a:pt x="48" y="17"/>
                  <a:pt x="46" y="22"/>
                  <a:pt x="41" y="27"/>
                </a:cubicBezTo>
                <a:cubicBezTo>
                  <a:pt x="37" y="31"/>
                  <a:pt x="32" y="34"/>
                  <a:pt x="26" y="37"/>
                </a:cubicBezTo>
                <a:cubicBezTo>
                  <a:pt x="29" y="39"/>
                  <a:pt x="32" y="40"/>
                  <a:pt x="33" y="42"/>
                </a:cubicBezTo>
                <a:cubicBezTo>
                  <a:pt x="35" y="44"/>
                  <a:pt x="37" y="46"/>
                  <a:pt x="37" y="49"/>
                </a:cubicBezTo>
                <a:cubicBezTo>
                  <a:pt x="28" y="46"/>
                  <a:pt x="22" y="45"/>
                  <a:pt x="20" y="45"/>
                </a:cubicBezTo>
                <a:cubicBezTo>
                  <a:pt x="18" y="45"/>
                  <a:pt x="16" y="45"/>
                  <a:pt x="12" y="47"/>
                </a:cubicBezTo>
                <a:cubicBezTo>
                  <a:pt x="9" y="48"/>
                  <a:pt x="6" y="49"/>
                  <a:pt x="5" y="49"/>
                </a:cubicBezTo>
                <a:cubicBezTo>
                  <a:pt x="2" y="49"/>
                  <a:pt x="0" y="48"/>
                  <a:pt x="0" y="45"/>
                </a:cubicBezTo>
                <a:cubicBezTo>
                  <a:pt x="0" y="43"/>
                  <a:pt x="1" y="42"/>
                  <a:pt x="3" y="41"/>
                </a:cubicBezTo>
                <a:cubicBezTo>
                  <a:pt x="4" y="41"/>
                  <a:pt x="5" y="41"/>
                  <a:pt x="8" y="40"/>
                </a:cubicBezTo>
                <a:cubicBezTo>
                  <a:pt x="14" y="38"/>
                  <a:pt x="20" y="35"/>
                  <a:pt x="28" y="30"/>
                </a:cubicBezTo>
                <a:cubicBezTo>
                  <a:pt x="38" y="23"/>
                  <a:pt x="42" y="18"/>
                  <a:pt x="42" y="13"/>
                </a:cubicBezTo>
                <a:cubicBezTo>
                  <a:pt x="42" y="9"/>
                  <a:pt x="40" y="6"/>
                  <a:pt x="35" y="6"/>
                </a:cubicBezTo>
                <a:cubicBezTo>
                  <a:pt x="33" y="6"/>
                  <a:pt x="30" y="7"/>
                  <a:pt x="28" y="8"/>
                </a:cubicBezTo>
                <a:cubicBezTo>
                  <a:pt x="21" y="11"/>
                  <a:pt x="18" y="13"/>
                  <a:pt x="16" y="13"/>
                </a:cubicBezTo>
                <a:cubicBezTo>
                  <a:pt x="14" y="13"/>
                  <a:pt x="14" y="12"/>
                  <a:pt x="14" y="10"/>
                </a:cubicBezTo>
                <a:cubicBezTo>
                  <a:pt x="14" y="7"/>
                  <a:pt x="17" y="4"/>
                  <a:pt x="23" y="2"/>
                </a:cubicBezTo>
                <a:cubicBezTo>
                  <a:pt x="27" y="0"/>
                  <a:pt x="32" y="0"/>
                  <a:pt x="36" y="0"/>
                </a:cubicBezTo>
                <a:cubicBezTo>
                  <a:pt x="44" y="0"/>
                  <a:pt x="48" y="4"/>
                  <a:pt x="48" y="1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52"/>
          <p:cNvSpPr/>
          <p:nvPr/>
        </p:nvSpPr>
        <p:spPr>
          <a:xfrm>
            <a:off x="6854666" y="4697082"/>
            <a:ext cx="277091" cy="346364"/>
          </a:xfrm>
          <a:custGeom>
            <a:rect b="b" l="l" r="r" t="t"/>
            <a:pathLst>
              <a:path extrusionOk="0" h="50" w="40">
                <a:moveTo>
                  <a:pt x="40" y="13"/>
                </a:moveTo>
                <a:cubicBezTo>
                  <a:pt x="40" y="15"/>
                  <a:pt x="39" y="17"/>
                  <a:pt x="37" y="20"/>
                </a:cubicBezTo>
                <a:cubicBezTo>
                  <a:pt x="36" y="21"/>
                  <a:pt x="34" y="22"/>
                  <a:pt x="31" y="25"/>
                </a:cubicBezTo>
                <a:cubicBezTo>
                  <a:pt x="36" y="29"/>
                  <a:pt x="38" y="32"/>
                  <a:pt x="38" y="37"/>
                </a:cubicBezTo>
                <a:cubicBezTo>
                  <a:pt x="38" y="41"/>
                  <a:pt x="36" y="44"/>
                  <a:pt x="32" y="47"/>
                </a:cubicBezTo>
                <a:cubicBezTo>
                  <a:pt x="29" y="49"/>
                  <a:pt x="25" y="50"/>
                  <a:pt x="20" y="50"/>
                </a:cubicBezTo>
                <a:cubicBezTo>
                  <a:pt x="7" y="50"/>
                  <a:pt x="0" y="48"/>
                  <a:pt x="0" y="43"/>
                </a:cubicBezTo>
                <a:cubicBezTo>
                  <a:pt x="0" y="41"/>
                  <a:pt x="2" y="40"/>
                  <a:pt x="5" y="39"/>
                </a:cubicBezTo>
                <a:cubicBezTo>
                  <a:pt x="6" y="42"/>
                  <a:pt x="10" y="44"/>
                  <a:pt x="16" y="44"/>
                </a:cubicBezTo>
                <a:cubicBezTo>
                  <a:pt x="19" y="44"/>
                  <a:pt x="22" y="44"/>
                  <a:pt x="25" y="43"/>
                </a:cubicBezTo>
                <a:cubicBezTo>
                  <a:pt x="29" y="41"/>
                  <a:pt x="31" y="39"/>
                  <a:pt x="31" y="37"/>
                </a:cubicBezTo>
                <a:cubicBezTo>
                  <a:pt x="31" y="33"/>
                  <a:pt x="27" y="31"/>
                  <a:pt x="19" y="31"/>
                </a:cubicBezTo>
                <a:cubicBezTo>
                  <a:pt x="17" y="31"/>
                  <a:pt x="17" y="31"/>
                  <a:pt x="17" y="31"/>
                </a:cubicBezTo>
                <a:cubicBezTo>
                  <a:pt x="16" y="31"/>
                  <a:pt x="15" y="31"/>
                  <a:pt x="14" y="30"/>
                </a:cubicBezTo>
                <a:cubicBezTo>
                  <a:pt x="13" y="29"/>
                  <a:pt x="12" y="28"/>
                  <a:pt x="12" y="27"/>
                </a:cubicBezTo>
                <a:cubicBezTo>
                  <a:pt x="12" y="25"/>
                  <a:pt x="15" y="23"/>
                  <a:pt x="20" y="21"/>
                </a:cubicBezTo>
                <a:cubicBezTo>
                  <a:pt x="27" y="19"/>
                  <a:pt x="31" y="16"/>
                  <a:pt x="33" y="13"/>
                </a:cubicBezTo>
                <a:cubicBezTo>
                  <a:pt x="30" y="10"/>
                  <a:pt x="25" y="9"/>
                  <a:pt x="20" y="9"/>
                </a:cubicBezTo>
                <a:cubicBezTo>
                  <a:pt x="19" y="9"/>
                  <a:pt x="18" y="9"/>
                  <a:pt x="16" y="9"/>
                </a:cubicBezTo>
                <a:cubicBezTo>
                  <a:pt x="13" y="9"/>
                  <a:pt x="12" y="9"/>
                  <a:pt x="11" y="9"/>
                </a:cubicBezTo>
                <a:cubicBezTo>
                  <a:pt x="7" y="9"/>
                  <a:pt x="5" y="8"/>
                  <a:pt x="5" y="6"/>
                </a:cubicBezTo>
                <a:cubicBezTo>
                  <a:pt x="5" y="5"/>
                  <a:pt x="6" y="3"/>
                  <a:pt x="8" y="2"/>
                </a:cubicBezTo>
                <a:cubicBezTo>
                  <a:pt x="9" y="1"/>
                  <a:pt x="10" y="0"/>
                  <a:pt x="12" y="0"/>
                </a:cubicBezTo>
                <a:cubicBezTo>
                  <a:pt x="13" y="1"/>
                  <a:pt x="13" y="1"/>
                  <a:pt x="13" y="1"/>
                </a:cubicBezTo>
                <a:cubicBezTo>
                  <a:pt x="20" y="2"/>
                  <a:pt x="26" y="2"/>
                  <a:pt x="29" y="3"/>
                </a:cubicBezTo>
                <a:cubicBezTo>
                  <a:pt x="36" y="6"/>
                  <a:pt x="40" y="9"/>
                  <a:pt x="40" y="1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52"/>
          <p:cNvSpPr/>
          <p:nvPr/>
        </p:nvSpPr>
        <p:spPr>
          <a:xfrm>
            <a:off x="10775014" y="3296313"/>
            <a:ext cx="840880" cy="941987"/>
          </a:xfrm>
          <a:custGeom>
            <a:rect b="b" l="l" r="r" t="t"/>
            <a:pathLst>
              <a:path extrusionOk="0" h="646" w="577">
                <a:moveTo>
                  <a:pt x="292" y="561"/>
                </a:moveTo>
                <a:cubicBezTo>
                  <a:pt x="233" y="561"/>
                  <a:pt x="196" y="510"/>
                  <a:pt x="196" y="432"/>
                </a:cubicBezTo>
                <a:cubicBezTo>
                  <a:pt x="196" y="395"/>
                  <a:pt x="204" y="363"/>
                  <a:pt x="221" y="340"/>
                </a:cubicBezTo>
                <a:cubicBezTo>
                  <a:pt x="238" y="316"/>
                  <a:pt x="263" y="304"/>
                  <a:pt x="292" y="304"/>
                </a:cubicBezTo>
                <a:cubicBezTo>
                  <a:pt x="320" y="304"/>
                  <a:pt x="344" y="317"/>
                  <a:pt x="363" y="345"/>
                </a:cubicBezTo>
                <a:cubicBezTo>
                  <a:pt x="365" y="348"/>
                  <a:pt x="364" y="353"/>
                  <a:pt x="361" y="355"/>
                </a:cubicBezTo>
                <a:cubicBezTo>
                  <a:pt x="358" y="357"/>
                  <a:pt x="354" y="356"/>
                  <a:pt x="351" y="353"/>
                </a:cubicBezTo>
                <a:cubicBezTo>
                  <a:pt x="335" y="329"/>
                  <a:pt x="316" y="318"/>
                  <a:pt x="292" y="318"/>
                </a:cubicBezTo>
                <a:cubicBezTo>
                  <a:pt x="267" y="318"/>
                  <a:pt x="247" y="328"/>
                  <a:pt x="232" y="348"/>
                </a:cubicBezTo>
                <a:cubicBezTo>
                  <a:pt x="218" y="369"/>
                  <a:pt x="210" y="398"/>
                  <a:pt x="210" y="432"/>
                </a:cubicBezTo>
                <a:cubicBezTo>
                  <a:pt x="210" y="502"/>
                  <a:pt x="242" y="547"/>
                  <a:pt x="292" y="547"/>
                </a:cubicBezTo>
                <a:cubicBezTo>
                  <a:pt x="316" y="547"/>
                  <a:pt x="335" y="535"/>
                  <a:pt x="351" y="511"/>
                </a:cubicBezTo>
                <a:cubicBezTo>
                  <a:pt x="354" y="508"/>
                  <a:pt x="358" y="507"/>
                  <a:pt x="361" y="509"/>
                </a:cubicBezTo>
                <a:cubicBezTo>
                  <a:pt x="364" y="512"/>
                  <a:pt x="365" y="516"/>
                  <a:pt x="363" y="519"/>
                </a:cubicBezTo>
                <a:cubicBezTo>
                  <a:pt x="344" y="547"/>
                  <a:pt x="320" y="561"/>
                  <a:pt x="292" y="561"/>
                </a:cubicBezTo>
                <a:close/>
                <a:moveTo>
                  <a:pt x="299" y="406"/>
                </a:moveTo>
                <a:cubicBezTo>
                  <a:pt x="299" y="402"/>
                  <a:pt x="296" y="399"/>
                  <a:pt x="292" y="399"/>
                </a:cubicBezTo>
                <a:cubicBezTo>
                  <a:pt x="169" y="399"/>
                  <a:pt x="169" y="399"/>
                  <a:pt x="169" y="399"/>
                </a:cubicBezTo>
                <a:cubicBezTo>
                  <a:pt x="165" y="399"/>
                  <a:pt x="162" y="402"/>
                  <a:pt x="162" y="406"/>
                </a:cubicBezTo>
                <a:cubicBezTo>
                  <a:pt x="162" y="410"/>
                  <a:pt x="165" y="413"/>
                  <a:pt x="169" y="413"/>
                </a:cubicBezTo>
                <a:cubicBezTo>
                  <a:pt x="292" y="413"/>
                  <a:pt x="292" y="413"/>
                  <a:pt x="292" y="413"/>
                </a:cubicBezTo>
                <a:cubicBezTo>
                  <a:pt x="296" y="413"/>
                  <a:pt x="299" y="410"/>
                  <a:pt x="299" y="406"/>
                </a:cubicBezTo>
                <a:close/>
                <a:moveTo>
                  <a:pt x="292" y="467"/>
                </a:moveTo>
                <a:cubicBezTo>
                  <a:pt x="296" y="467"/>
                  <a:pt x="299" y="464"/>
                  <a:pt x="299" y="460"/>
                </a:cubicBezTo>
                <a:cubicBezTo>
                  <a:pt x="299" y="456"/>
                  <a:pt x="296" y="453"/>
                  <a:pt x="292" y="453"/>
                </a:cubicBezTo>
                <a:cubicBezTo>
                  <a:pt x="169" y="453"/>
                  <a:pt x="169" y="453"/>
                  <a:pt x="169" y="453"/>
                </a:cubicBezTo>
                <a:cubicBezTo>
                  <a:pt x="165" y="453"/>
                  <a:pt x="162" y="456"/>
                  <a:pt x="162" y="460"/>
                </a:cubicBezTo>
                <a:cubicBezTo>
                  <a:pt x="162" y="464"/>
                  <a:pt x="165" y="467"/>
                  <a:pt x="169" y="467"/>
                </a:cubicBezTo>
                <a:lnTo>
                  <a:pt x="292" y="467"/>
                </a:lnTo>
                <a:close/>
                <a:moveTo>
                  <a:pt x="364" y="219"/>
                </a:moveTo>
                <a:cubicBezTo>
                  <a:pt x="350" y="216"/>
                  <a:pt x="350" y="216"/>
                  <a:pt x="350" y="216"/>
                </a:cubicBezTo>
                <a:cubicBezTo>
                  <a:pt x="350" y="216"/>
                  <a:pt x="350" y="216"/>
                  <a:pt x="350" y="216"/>
                </a:cubicBezTo>
                <a:cubicBezTo>
                  <a:pt x="350" y="216"/>
                  <a:pt x="344" y="231"/>
                  <a:pt x="288" y="231"/>
                </a:cubicBezTo>
                <a:cubicBezTo>
                  <a:pt x="233" y="231"/>
                  <a:pt x="227" y="216"/>
                  <a:pt x="226" y="216"/>
                </a:cubicBezTo>
                <a:cubicBezTo>
                  <a:pt x="227" y="216"/>
                  <a:pt x="227" y="216"/>
                  <a:pt x="227" y="216"/>
                </a:cubicBezTo>
                <a:cubicBezTo>
                  <a:pt x="213" y="219"/>
                  <a:pt x="213" y="219"/>
                  <a:pt x="213" y="219"/>
                </a:cubicBezTo>
                <a:cubicBezTo>
                  <a:pt x="214" y="224"/>
                  <a:pt x="222" y="245"/>
                  <a:pt x="288" y="245"/>
                </a:cubicBezTo>
                <a:cubicBezTo>
                  <a:pt x="355" y="245"/>
                  <a:pt x="363" y="224"/>
                  <a:pt x="364" y="219"/>
                </a:cubicBezTo>
                <a:close/>
                <a:moveTo>
                  <a:pt x="577" y="462"/>
                </a:moveTo>
                <a:cubicBezTo>
                  <a:pt x="577" y="344"/>
                  <a:pt x="452" y="245"/>
                  <a:pt x="364" y="213"/>
                </a:cubicBezTo>
                <a:cubicBezTo>
                  <a:pt x="366" y="181"/>
                  <a:pt x="381" y="134"/>
                  <a:pt x="443" y="83"/>
                </a:cubicBezTo>
                <a:cubicBezTo>
                  <a:pt x="445" y="81"/>
                  <a:pt x="447" y="80"/>
                  <a:pt x="447" y="80"/>
                </a:cubicBezTo>
                <a:cubicBezTo>
                  <a:pt x="461" y="67"/>
                  <a:pt x="461" y="57"/>
                  <a:pt x="458" y="51"/>
                </a:cubicBezTo>
                <a:cubicBezTo>
                  <a:pt x="455" y="42"/>
                  <a:pt x="444" y="37"/>
                  <a:pt x="430" y="37"/>
                </a:cubicBezTo>
                <a:cubicBezTo>
                  <a:pt x="418" y="37"/>
                  <a:pt x="405" y="41"/>
                  <a:pt x="392" y="47"/>
                </a:cubicBezTo>
                <a:cubicBezTo>
                  <a:pt x="387" y="49"/>
                  <a:pt x="382" y="51"/>
                  <a:pt x="377" y="51"/>
                </a:cubicBezTo>
                <a:cubicBezTo>
                  <a:pt x="365" y="51"/>
                  <a:pt x="355" y="43"/>
                  <a:pt x="344" y="31"/>
                </a:cubicBezTo>
                <a:cubicBezTo>
                  <a:pt x="341" y="28"/>
                  <a:pt x="341" y="28"/>
                  <a:pt x="341" y="28"/>
                </a:cubicBezTo>
                <a:cubicBezTo>
                  <a:pt x="328" y="15"/>
                  <a:pt x="314" y="0"/>
                  <a:pt x="288"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5" y="51"/>
                  <a:pt x="190" y="49"/>
                  <a:pt x="185" y="47"/>
                </a:cubicBezTo>
                <a:cubicBezTo>
                  <a:pt x="172" y="41"/>
                  <a:pt x="159" y="37"/>
                  <a:pt x="147" y="37"/>
                </a:cubicBezTo>
                <a:cubicBezTo>
                  <a:pt x="133" y="37"/>
                  <a:pt x="122" y="42"/>
                  <a:pt x="119" y="51"/>
                </a:cubicBezTo>
                <a:cubicBezTo>
                  <a:pt x="116" y="57"/>
                  <a:pt x="116" y="67"/>
                  <a:pt x="130" y="80"/>
                </a:cubicBezTo>
                <a:cubicBezTo>
                  <a:pt x="130" y="80"/>
                  <a:pt x="132" y="81"/>
                  <a:pt x="134" y="83"/>
                </a:cubicBezTo>
                <a:cubicBezTo>
                  <a:pt x="196" y="134"/>
                  <a:pt x="211" y="181"/>
                  <a:pt x="213" y="213"/>
                </a:cubicBezTo>
                <a:cubicBezTo>
                  <a:pt x="125" y="245"/>
                  <a:pt x="0" y="344"/>
                  <a:pt x="0" y="462"/>
                </a:cubicBezTo>
                <a:cubicBezTo>
                  <a:pt x="0" y="579"/>
                  <a:pt x="47" y="646"/>
                  <a:pt x="288"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8" y="25"/>
                  <a:pt x="269" y="14"/>
                  <a:pt x="288" y="14"/>
                </a:cubicBezTo>
                <a:cubicBezTo>
                  <a:pt x="308" y="14"/>
                  <a:pt x="319" y="25"/>
                  <a:pt x="331" y="37"/>
                </a:cubicBezTo>
                <a:cubicBezTo>
                  <a:pt x="334" y="41"/>
                  <a:pt x="334" y="41"/>
                  <a:pt x="334" y="41"/>
                </a:cubicBezTo>
                <a:cubicBezTo>
                  <a:pt x="346" y="53"/>
                  <a:pt x="359" y="65"/>
                  <a:pt x="377" y="65"/>
                </a:cubicBezTo>
                <a:cubicBezTo>
                  <a:pt x="384" y="65"/>
                  <a:pt x="391" y="63"/>
                  <a:pt x="398" y="59"/>
                </a:cubicBezTo>
                <a:cubicBezTo>
                  <a:pt x="409" y="54"/>
                  <a:pt x="420" y="51"/>
                  <a:pt x="430" y="51"/>
                </a:cubicBezTo>
                <a:cubicBezTo>
                  <a:pt x="439" y="51"/>
                  <a:pt x="444" y="54"/>
                  <a:pt x="445" y="56"/>
                </a:cubicBezTo>
                <a:cubicBezTo>
                  <a:pt x="446" y="58"/>
                  <a:pt x="444"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19" y="632"/>
                  <a:pt x="288" y="632"/>
                </a:cubicBezTo>
                <a:cubicBezTo>
                  <a:pt x="58" y="632"/>
                  <a:pt x="14" y="573"/>
                  <a:pt x="14" y="462"/>
                </a:cubicBezTo>
                <a:cubicBezTo>
                  <a:pt x="14" y="349"/>
                  <a:pt x="138" y="253"/>
                  <a:pt x="222" y="224"/>
                </a:cubicBezTo>
                <a:cubicBezTo>
                  <a:pt x="225" y="223"/>
                  <a:pt x="227" y="221"/>
                  <a:pt x="227" y="218"/>
                </a:cubicBezTo>
                <a:cubicBezTo>
                  <a:pt x="227" y="183"/>
                  <a:pt x="212" y="129"/>
                  <a:pt x="142" y="72"/>
                </a:cubicBezTo>
                <a:cubicBezTo>
                  <a:pt x="141" y="71"/>
                  <a:pt x="140" y="70"/>
                  <a:pt x="139" y="70"/>
                </a:cubicBezTo>
                <a:cubicBezTo>
                  <a:pt x="133" y="63"/>
                  <a:pt x="131" y="58"/>
                  <a:pt x="132" y="56"/>
                </a:cubicBezTo>
                <a:cubicBezTo>
                  <a:pt x="133" y="54"/>
                  <a:pt x="138" y="51"/>
                  <a:pt x="147" y="51"/>
                </a:cubicBezTo>
                <a:cubicBezTo>
                  <a:pt x="157" y="51"/>
                  <a:pt x="168" y="54"/>
                  <a:pt x="179" y="59"/>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53"/>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Retorno de la inversión</a:t>
            </a:r>
            <a:endParaRPr b="1"/>
          </a:p>
        </p:txBody>
      </p:sp>
      <p:sp>
        <p:nvSpPr>
          <p:cNvPr id="577" name="Google Shape;577;p53"/>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graphicFrame>
        <p:nvGraphicFramePr>
          <p:cNvPr id="578" name="Google Shape;578;p53"/>
          <p:cNvGraphicFramePr/>
          <p:nvPr/>
        </p:nvGraphicFramePr>
        <p:xfrm>
          <a:off x="2589517" y="3144972"/>
          <a:ext cx="3000000" cy="3000000"/>
        </p:xfrm>
        <a:graphic>
          <a:graphicData uri="http://schemas.openxmlformats.org/drawingml/2006/table">
            <a:tbl>
              <a:tblPr>
                <a:noFill/>
                <a:tableStyleId>{E6FE5AF3-FB44-4565-B247-F52F3E6A8484}</a:tableStyleId>
              </a:tblPr>
              <a:tblGrid>
                <a:gridCol w="1495625"/>
                <a:gridCol w="564375"/>
                <a:gridCol w="564375"/>
                <a:gridCol w="564375"/>
                <a:gridCol w="564375"/>
                <a:gridCol w="564375"/>
                <a:gridCol w="564375"/>
                <a:gridCol w="564375"/>
                <a:gridCol w="564375"/>
                <a:gridCol w="564375"/>
                <a:gridCol w="564375"/>
                <a:gridCol w="564375"/>
                <a:gridCol w="564375"/>
                <a:gridCol w="846575"/>
              </a:tblGrid>
              <a:tr h="490650">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Inversión (€)</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1</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2</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3</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4</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5</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6</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7</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8</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9</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10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11</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12</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Total proyecto</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282950">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Data Hub Cloudera</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784</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784</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784</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784</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784</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784</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784</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784</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6,274</a:t>
                      </a:r>
                      <a:endParaRPr b="1"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2950">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Elastic cloud service</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65</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65</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65</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65</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65</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65</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65</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65</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523</a:t>
                      </a:r>
                      <a:endParaRPr b="1"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2950">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Data Engineer</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24,000</a:t>
                      </a:r>
                      <a:endParaRPr b="1"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2950">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Data Scientist</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2,200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2,200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2,200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2,200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2,200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2,200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2,200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2,200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2,200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19,800</a:t>
                      </a:r>
                      <a:endParaRPr b="1"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2950">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Seguros sociales (30%)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1,260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1,260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1,260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1,260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1,260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1,260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1,260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1,260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1,260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13,140</a:t>
                      </a:r>
                      <a:endParaRPr b="1"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2950">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Gastos de constitución</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3,000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3,000</a:t>
                      </a:r>
                      <a:endParaRPr b="1"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2950">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Gastos comerciales</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9,000</a:t>
                      </a:r>
                      <a:endParaRPr b="1"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2950">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Total gastos</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5,600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2,600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2,600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6,460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7,310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7,310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7,310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7,310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7,310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7,310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7,310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7,310</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75,737</a:t>
                      </a:r>
                      <a:endParaRPr sz="1200" u="none" cap="none" strike="noStrike"/>
                    </a:p>
                  </a:txBody>
                  <a:tcPr marT="37625" marB="37625" marR="37625" marL="37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79" name="Google Shape;579;p53"/>
          <p:cNvSpPr txBox="1"/>
          <p:nvPr/>
        </p:nvSpPr>
        <p:spPr>
          <a:xfrm>
            <a:off x="2589517" y="1310478"/>
            <a:ext cx="9114803" cy="1634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spcBef>
                <a:spcPts val="1600"/>
              </a:spcBef>
              <a:spcAft>
                <a:spcPts val="1600"/>
              </a:spcAft>
              <a:buClr>
                <a:srgbClr val="000000"/>
              </a:buClr>
              <a:buSzPts val="1400"/>
              <a:buFont typeface="Arial"/>
              <a:buNone/>
            </a:pPr>
            <a:r>
              <a:rPr b="0" lang="es-ES" sz="1400">
                <a:solidFill>
                  <a:srgbClr val="000000"/>
                </a:solidFill>
                <a:latin typeface="Calibri"/>
                <a:ea typeface="Calibri"/>
                <a:cs typeface="Calibri"/>
                <a:sym typeface="Calibri"/>
              </a:rPr>
              <a:t>Se inicia los cuatro primeros meses hasta el lanzamiento de la primera versión del producto en el cluster de ICEMD, costo 0€. A partir del quinto mes se lleva la arquitectura a cloud con el servicio de Data Hub de Cloudera y Elastic Cloud. Los perfiles necesarios son: Data Engineer desde el inicio del proyecto y un Data Scientist que se incorpora al inicio del cuarto mes. A todo ello hay que sumar los gastos de creación de la sociedad únicamente porque el modelo es de teletrabajo para la comodidad de todos y ahorro de costos. Con todo ello la tabla de gastos quedaría así:</a:t>
            </a:r>
            <a:endParaRPr b="0" sz="1400">
              <a:solidFill>
                <a:srgbClr val="000000"/>
              </a:solidFill>
              <a:latin typeface="Calibri"/>
              <a:ea typeface="Calibri"/>
              <a:cs typeface="Calibri"/>
              <a:sym typeface="Calibri"/>
            </a:endParaRPr>
          </a:p>
        </p:txBody>
      </p:sp>
      <p:sp>
        <p:nvSpPr>
          <p:cNvPr id="580" name="Google Shape;580;p53"/>
          <p:cNvSpPr/>
          <p:nvPr/>
        </p:nvSpPr>
        <p:spPr>
          <a:xfrm>
            <a:off x="501651" y="2591235"/>
            <a:ext cx="1618200" cy="70788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4000">
                <a:solidFill>
                  <a:schemeClr val="accent5"/>
                </a:solidFill>
                <a:latin typeface="Calibri"/>
                <a:ea typeface="Calibri"/>
                <a:cs typeface="Calibri"/>
                <a:sym typeface="Calibri"/>
              </a:rPr>
              <a:t>Gastos</a:t>
            </a:r>
            <a:endParaRPr b="1" sz="4000">
              <a:solidFill>
                <a:schemeClr val="accent5"/>
              </a:solidFill>
              <a:latin typeface="Calibri"/>
              <a:ea typeface="Calibri"/>
              <a:cs typeface="Calibri"/>
              <a:sym typeface="Calibri"/>
            </a:endParaRPr>
          </a:p>
        </p:txBody>
      </p:sp>
      <p:sp>
        <p:nvSpPr>
          <p:cNvPr id="581" name="Google Shape;581;p53"/>
          <p:cNvSpPr/>
          <p:nvPr/>
        </p:nvSpPr>
        <p:spPr>
          <a:xfrm>
            <a:off x="897953" y="3526870"/>
            <a:ext cx="822960" cy="82296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53"/>
          <p:cNvSpPr/>
          <p:nvPr/>
        </p:nvSpPr>
        <p:spPr>
          <a:xfrm>
            <a:off x="1086903" y="3713134"/>
            <a:ext cx="444166" cy="450434"/>
          </a:xfrm>
          <a:custGeom>
            <a:rect b="b" l="l" r="r" t="t"/>
            <a:pathLst>
              <a:path extrusionOk="0" h="581" w="574">
                <a:moveTo>
                  <a:pt x="522" y="17"/>
                </a:moveTo>
                <a:cubicBezTo>
                  <a:pt x="490" y="6"/>
                  <a:pt x="449" y="0"/>
                  <a:pt x="404" y="0"/>
                </a:cubicBezTo>
                <a:cubicBezTo>
                  <a:pt x="360" y="0"/>
                  <a:pt x="318" y="6"/>
                  <a:pt x="287" y="17"/>
                </a:cubicBezTo>
                <a:cubicBezTo>
                  <a:pt x="252" y="29"/>
                  <a:pt x="234" y="44"/>
                  <a:pt x="234" y="63"/>
                </a:cubicBezTo>
                <a:cubicBezTo>
                  <a:pt x="234" y="210"/>
                  <a:pt x="234" y="210"/>
                  <a:pt x="234" y="210"/>
                </a:cubicBezTo>
                <a:cubicBezTo>
                  <a:pt x="214" y="208"/>
                  <a:pt x="192" y="206"/>
                  <a:pt x="170" y="206"/>
                </a:cubicBezTo>
                <a:cubicBezTo>
                  <a:pt x="126" y="206"/>
                  <a:pt x="84" y="212"/>
                  <a:pt x="52" y="223"/>
                </a:cubicBezTo>
                <a:cubicBezTo>
                  <a:pt x="18" y="234"/>
                  <a:pt x="0" y="250"/>
                  <a:pt x="0" y="268"/>
                </a:cubicBezTo>
                <a:cubicBezTo>
                  <a:pt x="0" y="519"/>
                  <a:pt x="0" y="519"/>
                  <a:pt x="0" y="519"/>
                </a:cubicBezTo>
                <a:cubicBezTo>
                  <a:pt x="0" y="537"/>
                  <a:pt x="18" y="553"/>
                  <a:pt x="52" y="565"/>
                </a:cubicBezTo>
                <a:cubicBezTo>
                  <a:pt x="84" y="575"/>
                  <a:pt x="126" y="581"/>
                  <a:pt x="170" y="581"/>
                </a:cubicBezTo>
                <a:cubicBezTo>
                  <a:pt x="214" y="581"/>
                  <a:pt x="256" y="575"/>
                  <a:pt x="288" y="565"/>
                </a:cubicBezTo>
                <a:cubicBezTo>
                  <a:pt x="322" y="553"/>
                  <a:pt x="340" y="537"/>
                  <a:pt x="340" y="519"/>
                </a:cubicBezTo>
                <a:cubicBezTo>
                  <a:pt x="340" y="467"/>
                  <a:pt x="340" y="467"/>
                  <a:pt x="340" y="467"/>
                </a:cubicBezTo>
                <a:cubicBezTo>
                  <a:pt x="360" y="470"/>
                  <a:pt x="382" y="472"/>
                  <a:pt x="404" y="472"/>
                </a:cubicBezTo>
                <a:cubicBezTo>
                  <a:pt x="449" y="472"/>
                  <a:pt x="490" y="466"/>
                  <a:pt x="522" y="455"/>
                </a:cubicBezTo>
                <a:cubicBezTo>
                  <a:pt x="556" y="444"/>
                  <a:pt x="574" y="428"/>
                  <a:pt x="574" y="410"/>
                </a:cubicBezTo>
                <a:cubicBezTo>
                  <a:pt x="574" y="63"/>
                  <a:pt x="574" y="63"/>
                  <a:pt x="574" y="63"/>
                </a:cubicBezTo>
                <a:cubicBezTo>
                  <a:pt x="574" y="44"/>
                  <a:pt x="556" y="29"/>
                  <a:pt x="522" y="17"/>
                </a:cubicBezTo>
                <a:close/>
                <a:moveTo>
                  <a:pt x="560" y="329"/>
                </a:moveTo>
                <a:cubicBezTo>
                  <a:pt x="560" y="352"/>
                  <a:pt x="496" y="377"/>
                  <a:pt x="404" y="377"/>
                </a:cubicBezTo>
                <a:cubicBezTo>
                  <a:pt x="382" y="377"/>
                  <a:pt x="360" y="375"/>
                  <a:pt x="340" y="372"/>
                </a:cubicBezTo>
                <a:cubicBezTo>
                  <a:pt x="340" y="301"/>
                  <a:pt x="340" y="301"/>
                  <a:pt x="340" y="301"/>
                </a:cubicBezTo>
                <a:cubicBezTo>
                  <a:pt x="360" y="304"/>
                  <a:pt x="382" y="305"/>
                  <a:pt x="404" y="305"/>
                </a:cubicBezTo>
                <a:cubicBezTo>
                  <a:pt x="449" y="305"/>
                  <a:pt x="490" y="300"/>
                  <a:pt x="522" y="289"/>
                </a:cubicBezTo>
                <a:cubicBezTo>
                  <a:pt x="539" y="283"/>
                  <a:pt x="552" y="276"/>
                  <a:pt x="560" y="269"/>
                </a:cubicBezTo>
                <a:lnTo>
                  <a:pt x="560" y="329"/>
                </a:lnTo>
                <a:close/>
                <a:moveTo>
                  <a:pt x="326" y="294"/>
                </a:moveTo>
                <a:cubicBezTo>
                  <a:pt x="326" y="358"/>
                  <a:pt x="326" y="358"/>
                  <a:pt x="326" y="358"/>
                </a:cubicBezTo>
                <a:cubicBezTo>
                  <a:pt x="326" y="380"/>
                  <a:pt x="262" y="406"/>
                  <a:pt x="170" y="406"/>
                </a:cubicBezTo>
                <a:cubicBezTo>
                  <a:pt x="78" y="406"/>
                  <a:pt x="14" y="380"/>
                  <a:pt x="14" y="358"/>
                </a:cubicBezTo>
                <a:cubicBezTo>
                  <a:pt x="14" y="294"/>
                  <a:pt x="14" y="294"/>
                  <a:pt x="14" y="294"/>
                </a:cubicBezTo>
                <a:cubicBezTo>
                  <a:pt x="23" y="302"/>
                  <a:pt x="36" y="308"/>
                  <a:pt x="52" y="314"/>
                </a:cubicBezTo>
                <a:cubicBezTo>
                  <a:pt x="84" y="325"/>
                  <a:pt x="126" y="331"/>
                  <a:pt x="170" y="331"/>
                </a:cubicBezTo>
                <a:cubicBezTo>
                  <a:pt x="214" y="331"/>
                  <a:pt x="256" y="325"/>
                  <a:pt x="288" y="314"/>
                </a:cubicBezTo>
                <a:cubicBezTo>
                  <a:pt x="304" y="308"/>
                  <a:pt x="317" y="302"/>
                  <a:pt x="326" y="294"/>
                </a:cubicBezTo>
                <a:close/>
                <a:moveTo>
                  <a:pt x="14" y="383"/>
                </a:moveTo>
                <a:cubicBezTo>
                  <a:pt x="23" y="391"/>
                  <a:pt x="36" y="398"/>
                  <a:pt x="52" y="403"/>
                </a:cubicBezTo>
                <a:cubicBezTo>
                  <a:pt x="84" y="414"/>
                  <a:pt x="126" y="420"/>
                  <a:pt x="170" y="420"/>
                </a:cubicBezTo>
                <a:cubicBezTo>
                  <a:pt x="214" y="420"/>
                  <a:pt x="256" y="414"/>
                  <a:pt x="288" y="403"/>
                </a:cubicBezTo>
                <a:cubicBezTo>
                  <a:pt x="304" y="398"/>
                  <a:pt x="317" y="391"/>
                  <a:pt x="326" y="383"/>
                </a:cubicBezTo>
                <a:cubicBezTo>
                  <a:pt x="326" y="438"/>
                  <a:pt x="326" y="438"/>
                  <a:pt x="326" y="438"/>
                </a:cubicBezTo>
                <a:cubicBezTo>
                  <a:pt x="326" y="461"/>
                  <a:pt x="262" y="486"/>
                  <a:pt x="170" y="486"/>
                </a:cubicBezTo>
                <a:cubicBezTo>
                  <a:pt x="78" y="486"/>
                  <a:pt x="14" y="461"/>
                  <a:pt x="14" y="438"/>
                </a:cubicBezTo>
                <a:lnTo>
                  <a:pt x="14" y="383"/>
                </a:lnTo>
                <a:close/>
                <a:moveTo>
                  <a:pt x="560" y="158"/>
                </a:moveTo>
                <a:cubicBezTo>
                  <a:pt x="560" y="180"/>
                  <a:pt x="496" y="206"/>
                  <a:pt x="404" y="206"/>
                </a:cubicBezTo>
                <a:cubicBezTo>
                  <a:pt x="312" y="206"/>
                  <a:pt x="248" y="180"/>
                  <a:pt x="248" y="158"/>
                </a:cubicBezTo>
                <a:cubicBezTo>
                  <a:pt x="248" y="89"/>
                  <a:pt x="248" y="89"/>
                  <a:pt x="248" y="89"/>
                </a:cubicBezTo>
                <a:cubicBezTo>
                  <a:pt x="257" y="96"/>
                  <a:pt x="270" y="103"/>
                  <a:pt x="287" y="108"/>
                </a:cubicBezTo>
                <a:cubicBezTo>
                  <a:pt x="318" y="119"/>
                  <a:pt x="360" y="125"/>
                  <a:pt x="404" y="125"/>
                </a:cubicBezTo>
                <a:cubicBezTo>
                  <a:pt x="449" y="125"/>
                  <a:pt x="490" y="119"/>
                  <a:pt x="522" y="108"/>
                </a:cubicBezTo>
                <a:cubicBezTo>
                  <a:pt x="539" y="103"/>
                  <a:pt x="552" y="96"/>
                  <a:pt x="560" y="89"/>
                </a:cubicBezTo>
                <a:lnTo>
                  <a:pt x="560" y="158"/>
                </a:lnTo>
                <a:close/>
                <a:moveTo>
                  <a:pt x="404" y="14"/>
                </a:moveTo>
                <a:cubicBezTo>
                  <a:pt x="496" y="14"/>
                  <a:pt x="560" y="40"/>
                  <a:pt x="560" y="63"/>
                </a:cubicBezTo>
                <a:cubicBezTo>
                  <a:pt x="560" y="85"/>
                  <a:pt x="496" y="111"/>
                  <a:pt x="404" y="111"/>
                </a:cubicBezTo>
                <a:cubicBezTo>
                  <a:pt x="312" y="111"/>
                  <a:pt x="248" y="85"/>
                  <a:pt x="248" y="63"/>
                </a:cubicBezTo>
                <a:cubicBezTo>
                  <a:pt x="248" y="40"/>
                  <a:pt x="312" y="14"/>
                  <a:pt x="404" y="14"/>
                </a:cubicBezTo>
                <a:close/>
                <a:moveTo>
                  <a:pt x="248" y="183"/>
                </a:moveTo>
                <a:cubicBezTo>
                  <a:pt x="257" y="191"/>
                  <a:pt x="270" y="198"/>
                  <a:pt x="287" y="203"/>
                </a:cubicBezTo>
                <a:cubicBezTo>
                  <a:pt x="318" y="214"/>
                  <a:pt x="360" y="220"/>
                  <a:pt x="404" y="220"/>
                </a:cubicBezTo>
                <a:cubicBezTo>
                  <a:pt x="449" y="220"/>
                  <a:pt x="490" y="214"/>
                  <a:pt x="522" y="203"/>
                </a:cubicBezTo>
                <a:cubicBezTo>
                  <a:pt x="539" y="198"/>
                  <a:pt x="552" y="191"/>
                  <a:pt x="560" y="183"/>
                </a:cubicBezTo>
                <a:cubicBezTo>
                  <a:pt x="560" y="243"/>
                  <a:pt x="560" y="243"/>
                  <a:pt x="560" y="243"/>
                </a:cubicBezTo>
                <a:cubicBezTo>
                  <a:pt x="560" y="266"/>
                  <a:pt x="496" y="291"/>
                  <a:pt x="404" y="291"/>
                </a:cubicBezTo>
                <a:cubicBezTo>
                  <a:pt x="382" y="291"/>
                  <a:pt x="360" y="290"/>
                  <a:pt x="340" y="287"/>
                </a:cubicBezTo>
                <a:cubicBezTo>
                  <a:pt x="340" y="268"/>
                  <a:pt x="340" y="268"/>
                  <a:pt x="340" y="268"/>
                </a:cubicBezTo>
                <a:cubicBezTo>
                  <a:pt x="340" y="250"/>
                  <a:pt x="322" y="234"/>
                  <a:pt x="288" y="223"/>
                </a:cubicBezTo>
                <a:cubicBezTo>
                  <a:pt x="276" y="219"/>
                  <a:pt x="262" y="215"/>
                  <a:pt x="248" y="213"/>
                </a:cubicBezTo>
                <a:lnTo>
                  <a:pt x="248" y="183"/>
                </a:lnTo>
                <a:close/>
                <a:moveTo>
                  <a:pt x="170" y="220"/>
                </a:moveTo>
                <a:cubicBezTo>
                  <a:pt x="196" y="220"/>
                  <a:pt x="219" y="222"/>
                  <a:pt x="239" y="225"/>
                </a:cubicBezTo>
                <a:cubicBezTo>
                  <a:pt x="240" y="225"/>
                  <a:pt x="240" y="226"/>
                  <a:pt x="240" y="226"/>
                </a:cubicBezTo>
                <a:cubicBezTo>
                  <a:pt x="293" y="234"/>
                  <a:pt x="326" y="252"/>
                  <a:pt x="326" y="268"/>
                </a:cubicBezTo>
                <a:cubicBezTo>
                  <a:pt x="326" y="291"/>
                  <a:pt x="262" y="317"/>
                  <a:pt x="170" y="317"/>
                </a:cubicBezTo>
                <a:cubicBezTo>
                  <a:pt x="78" y="317"/>
                  <a:pt x="14" y="291"/>
                  <a:pt x="14" y="268"/>
                </a:cubicBezTo>
                <a:cubicBezTo>
                  <a:pt x="14" y="246"/>
                  <a:pt x="78" y="220"/>
                  <a:pt x="170" y="220"/>
                </a:cubicBezTo>
                <a:close/>
                <a:moveTo>
                  <a:pt x="170" y="567"/>
                </a:moveTo>
                <a:cubicBezTo>
                  <a:pt x="78" y="567"/>
                  <a:pt x="14" y="542"/>
                  <a:pt x="14" y="519"/>
                </a:cubicBezTo>
                <a:cubicBezTo>
                  <a:pt x="14" y="464"/>
                  <a:pt x="14" y="464"/>
                  <a:pt x="14" y="464"/>
                </a:cubicBezTo>
                <a:cubicBezTo>
                  <a:pt x="23" y="472"/>
                  <a:pt x="36" y="478"/>
                  <a:pt x="52" y="484"/>
                </a:cubicBezTo>
                <a:cubicBezTo>
                  <a:pt x="84" y="495"/>
                  <a:pt x="126" y="500"/>
                  <a:pt x="170" y="500"/>
                </a:cubicBezTo>
                <a:cubicBezTo>
                  <a:pt x="214" y="500"/>
                  <a:pt x="256" y="495"/>
                  <a:pt x="288" y="484"/>
                </a:cubicBezTo>
                <a:cubicBezTo>
                  <a:pt x="304" y="478"/>
                  <a:pt x="317" y="472"/>
                  <a:pt x="326" y="464"/>
                </a:cubicBezTo>
                <a:cubicBezTo>
                  <a:pt x="326" y="519"/>
                  <a:pt x="326" y="519"/>
                  <a:pt x="326" y="519"/>
                </a:cubicBezTo>
                <a:cubicBezTo>
                  <a:pt x="326" y="542"/>
                  <a:pt x="262" y="567"/>
                  <a:pt x="170" y="567"/>
                </a:cubicBezTo>
                <a:close/>
                <a:moveTo>
                  <a:pt x="404" y="458"/>
                </a:moveTo>
                <a:cubicBezTo>
                  <a:pt x="382" y="458"/>
                  <a:pt x="360" y="456"/>
                  <a:pt x="340" y="453"/>
                </a:cubicBezTo>
                <a:cubicBezTo>
                  <a:pt x="340" y="387"/>
                  <a:pt x="340" y="387"/>
                  <a:pt x="340" y="387"/>
                </a:cubicBezTo>
                <a:cubicBezTo>
                  <a:pt x="361" y="389"/>
                  <a:pt x="382" y="391"/>
                  <a:pt x="404" y="391"/>
                </a:cubicBezTo>
                <a:cubicBezTo>
                  <a:pt x="449" y="391"/>
                  <a:pt x="490" y="385"/>
                  <a:pt x="522" y="374"/>
                </a:cubicBezTo>
                <a:cubicBezTo>
                  <a:pt x="539" y="369"/>
                  <a:pt x="552" y="362"/>
                  <a:pt x="560" y="355"/>
                </a:cubicBezTo>
                <a:cubicBezTo>
                  <a:pt x="560" y="410"/>
                  <a:pt x="560" y="410"/>
                  <a:pt x="560" y="410"/>
                </a:cubicBezTo>
                <a:cubicBezTo>
                  <a:pt x="560" y="432"/>
                  <a:pt x="496" y="458"/>
                  <a:pt x="404" y="45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54"/>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Retorno de la inversión</a:t>
            </a:r>
            <a:endParaRPr b="1"/>
          </a:p>
        </p:txBody>
      </p:sp>
      <p:sp>
        <p:nvSpPr>
          <p:cNvPr id="588" name="Google Shape;588;p54"/>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sp>
        <p:nvSpPr>
          <p:cNvPr id="589" name="Google Shape;589;p54"/>
          <p:cNvSpPr txBox="1"/>
          <p:nvPr/>
        </p:nvSpPr>
        <p:spPr>
          <a:xfrm>
            <a:off x="2589517" y="1310478"/>
            <a:ext cx="9114803" cy="1634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spcBef>
                <a:spcPts val="1600"/>
              </a:spcBef>
              <a:spcAft>
                <a:spcPts val="0"/>
              </a:spcAft>
              <a:buClr>
                <a:srgbClr val="000000"/>
              </a:buClr>
              <a:buSzPts val="1400"/>
              <a:buFont typeface="Arial"/>
              <a:buNone/>
            </a:pPr>
            <a:r>
              <a:rPr b="0" lang="es-ES" sz="1400">
                <a:solidFill>
                  <a:srgbClr val="000000"/>
                </a:solidFill>
                <a:latin typeface="Calibri"/>
                <a:ea typeface="Calibri"/>
                <a:cs typeface="Calibri"/>
                <a:sym typeface="Calibri"/>
              </a:rPr>
              <a:t>Para lograr ingresos lo antes posible, dada la necesidad de viabilidad del proyecto, se trata de monetizar escalonadamente. De inicio es posible generar informes, posteriormente cuando la arquitectura esté estable se disponibilizan por API los datos y finalmente en paralelo a ello se trata de lograr clientes que requieran el servicio completo. Para todo ello las tarifas son las siguientes:</a:t>
            </a:r>
            <a:endParaRPr/>
          </a:p>
          <a:p>
            <a:pPr indent="-298450" lvl="0" marL="457200" marR="0" rtl="0" algn="l">
              <a:spcBef>
                <a:spcPts val="1600"/>
              </a:spcBef>
              <a:spcAft>
                <a:spcPts val="0"/>
              </a:spcAft>
              <a:buClr>
                <a:srgbClr val="000000"/>
              </a:buClr>
              <a:buSzPts val="1100"/>
              <a:buFont typeface="Arial"/>
              <a:buChar char="●"/>
            </a:pPr>
            <a:r>
              <a:rPr b="0" lang="es-ES" sz="1400">
                <a:solidFill>
                  <a:srgbClr val="000000"/>
                </a:solidFill>
                <a:latin typeface="Calibri"/>
                <a:ea typeface="Calibri"/>
                <a:cs typeface="Calibri"/>
                <a:sym typeface="Calibri"/>
              </a:rPr>
              <a:t>Informe: 500€</a:t>
            </a:r>
            <a:endParaRPr/>
          </a:p>
          <a:p>
            <a:pPr indent="-298450" lvl="0" marL="457200" marR="0" rtl="0" algn="l">
              <a:spcBef>
                <a:spcPts val="0"/>
              </a:spcBef>
              <a:spcAft>
                <a:spcPts val="0"/>
              </a:spcAft>
              <a:buClr>
                <a:srgbClr val="000000"/>
              </a:buClr>
              <a:buSzPts val="1100"/>
              <a:buFont typeface="Arial"/>
              <a:buChar char="●"/>
            </a:pPr>
            <a:r>
              <a:rPr b="0" lang="es-ES" sz="1400">
                <a:solidFill>
                  <a:srgbClr val="000000"/>
                </a:solidFill>
                <a:latin typeface="Calibri"/>
                <a:ea typeface="Calibri"/>
                <a:cs typeface="Calibri"/>
                <a:sym typeface="Calibri"/>
              </a:rPr>
              <a:t>API datos observación agregados: 100€/mes</a:t>
            </a:r>
            <a:endParaRPr/>
          </a:p>
          <a:p>
            <a:pPr indent="-298450" lvl="0" marL="457200" marR="0" rtl="0" algn="l">
              <a:spcBef>
                <a:spcPts val="0"/>
              </a:spcBef>
              <a:spcAft>
                <a:spcPts val="0"/>
              </a:spcAft>
              <a:buClr>
                <a:srgbClr val="000000"/>
              </a:buClr>
              <a:buSzPts val="1100"/>
              <a:buFont typeface="Arial"/>
              <a:buChar char="●"/>
            </a:pPr>
            <a:r>
              <a:rPr b="0" lang="es-ES" sz="1400">
                <a:solidFill>
                  <a:srgbClr val="000000"/>
                </a:solidFill>
                <a:latin typeface="Calibri"/>
                <a:ea typeface="Calibri"/>
                <a:cs typeface="Calibri"/>
                <a:sym typeface="Calibri"/>
              </a:rPr>
              <a:t>API datos de predicción: 100€/mes</a:t>
            </a:r>
            <a:endParaRPr/>
          </a:p>
          <a:p>
            <a:pPr indent="-298450" lvl="0" marL="457200" marR="0" rtl="0" algn="l">
              <a:spcBef>
                <a:spcPts val="0"/>
              </a:spcBef>
              <a:spcAft>
                <a:spcPts val="0"/>
              </a:spcAft>
              <a:buClr>
                <a:srgbClr val="000000"/>
              </a:buClr>
              <a:buSzPts val="1100"/>
              <a:buFont typeface="Arial"/>
              <a:buChar char="●"/>
            </a:pPr>
            <a:r>
              <a:rPr b="0" lang="es-ES" sz="1400">
                <a:solidFill>
                  <a:srgbClr val="000000"/>
                </a:solidFill>
                <a:latin typeface="Calibri"/>
                <a:ea typeface="Calibri"/>
                <a:cs typeface="Calibri"/>
                <a:sym typeface="Calibri"/>
              </a:rPr>
              <a:t>Servicio completo: 5000€/mes</a:t>
            </a:r>
            <a:endParaRPr/>
          </a:p>
        </p:txBody>
      </p:sp>
      <p:sp>
        <p:nvSpPr>
          <p:cNvPr id="590" name="Google Shape;590;p54"/>
          <p:cNvSpPr/>
          <p:nvPr/>
        </p:nvSpPr>
        <p:spPr>
          <a:xfrm>
            <a:off x="330035" y="2591235"/>
            <a:ext cx="1961434" cy="70788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4000">
                <a:solidFill>
                  <a:schemeClr val="accent5"/>
                </a:solidFill>
                <a:latin typeface="Calibri"/>
                <a:ea typeface="Calibri"/>
                <a:cs typeface="Calibri"/>
                <a:sym typeface="Calibri"/>
              </a:rPr>
              <a:t>Ingresos</a:t>
            </a:r>
            <a:endParaRPr b="1" sz="4000">
              <a:solidFill>
                <a:schemeClr val="accent5"/>
              </a:solidFill>
              <a:latin typeface="Calibri"/>
              <a:ea typeface="Calibri"/>
              <a:cs typeface="Calibri"/>
              <a:sym typeface="Calibri"/>
            </a:endParaRPr>
          </a:p>
        </p:txBody>
      </p:sp>
      <p:sp>
        <p:nvSpPr>
          <p:cNvPr id="591" name="Google Shape;591;p54"/>
          <p:cNvSpPr/>
          <p:nvPr/>
        </p:nvSpPr>
        <p:spPr>
          <a:xfrm>
            <a:off x="897953" y="3526870"/>
            <a:ext cx="822960" cy="82296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54"/>
          <p:cNvSpPr/>
          <p:nvPr/>
        </p:nvSpPr>
        <p:spPr>
          <a:xfrm>
            <a:off x="1031238" y="3653784"/>
            <a:ext cx="556393" cy="521507"/>
          </a:xfrm>
          <a:custGeom>
            <a:rect b="b" l="l" r="r" t="t"/>
            <a:pathLst>
              <a:path extrusionOk="0" h="674" w="719">
                <a:moveTo>
                  <a:pt x="375" y="127"/>
                </a:moveTo>
                <a:cubicBezTo>
                  <a:pt x="410" y="127"/>
                  <a:pt x="439" y="98"/>
                  <a:pt x="439" y="63"/>
                </a:cubicBezTo>
                <a:cubicBezTo>
                  <a:pt x="439" y="28"/>
                  <a:pt x="410" y="0"/>
                  <a:pt x="375" y="0"/>
                </a:cubicBezTo>
                <a:cubicBezTo>
                  <a:pt x="340" y="0"/>
                  <a:pt x="312" y="28"/>
                  <a:pt x="312" y="63"/>
                </a:cubicBezTo>
                <a:cubicBezTo>
                  <a:pt x="312" y="98"/>
                  <a:pt x="340" y="127"/>
                  <a:pt x="375" y="127"/>
                </a:cubicBezTo>
                <a:close/>
                <a:moveTo>
                  <a:pt x="375" y="14"/>
                </a:moveTo>
                <a:cubicBezTo>
                  <a:pt x="403" y="14"/>
                  <a:pt x="425" y="36"/>
                  <a:pt x="425" y="63"/>
                </a:cubicBezTo>
                <a:cubicBezTo>
                  <a:pt x="425" y="90"/>
                  <a:pt x="403" y="113"/>
                  <a:pt x="375" y="113"/>
                </a:cubicBezTo>
                <a:cubicBezTo>
                  <a:pt x="348" y="113"/>
                  <a:pt x="326" y="90"/>
                  <a:pt x="326" y="63"/>
                </a:cubicBezTo>
                <a:cubicBezTo>
                  <a:pt x="326" y="36"/>
                  <a:pt x="348" y="14"/>
                  <a:pt x="375" y="14"/>
                </a:cubicBezTo>
                <a:close/>
                <a:moveTo>
                  <a:pt x="648" y="293"/>
                </a:moveTo>
                <a:cubicBezTo>
                  <a:pt x="614" y="293"/>
                  <a:pt x="614" y="293"/>
                  <a:pt x="614" y="293"/>
                </a:cubicBezTo>
                <a:cubicBezTo>
                  <a:pt x="601" y="270"/>
                  <a:pt x="583" y="249"/>
                  <a:pt x="561" y="230"/>
                </a:cubicBezTo>
                <a:cubicBezTo>
                  <a:pt x="562" y="194"/>
                  <a:pt x="558" y="148"/>
                  <a:pt x="519" y="143"/>
                </a:cubicBezTo>
                <a:cubicBezTo>
                  <a:pt x="499" y="141"/>
                  <a:pt x="478" y="152"/>
                  <a:pt x="458" y="177"/>
                </a:cubicBezTo>
                <a:cubicBezTo>
                  <a:pt x="431" y="169"/>
                  <a:pt x="404" y="166"/>
                  <a:pt x="375" y="166"/>
                </a:cubicBezTo>
                <a:cubicBezTo>
                  <a:pt x="290" y="166"/>
                  <a:pt x="214" y="195"/>
                  <a:pt x="167" y="246"/>
                </a:cubicBezTo>
                <a:cubicBezTo>
                  <a:pt x="133" y="283"/>
                  <a:pt x="114" y="330"/>
                  <a:pt x="111" y="385"/>
                </a:cubicBezTo>
                <a:cubicBezTo>
                  <a:pt x="96" y="385"/>
                  <a:pt x="96" y="385"/>
                  <a:pt x="96" y="385"/>
                </a:cubicBezTo>
                <a:cubicBezTo>
                  <a:pt x="51" y="385"/>
                  <a:pt x="14" y="348"/>
                  <a:pt x="14" y="303"/>
                </a:cubicBezTo>
                <a:cubicBezTo>
                  <a:pt x="14" y="258"/>
                  <a:pt x="51" y="221"/>
                  <a:pt x="96" y="221"/>
                </a:cubicBezTo>
                <a:cubicBezTo>
                  <a:pt x="100" y="221"/>
                  <a:pt x="103" y="218"/>
                  <a:pt x="103" y="214"/>
                </a:cubicBezTo>
                <a:cubicBezTo>
                  <a:pt x="103" y="210"/>
                  <a:pt x="100" y="207"/>
                  <a:pt x="96" y="207"/>
                </a:cubicBezTo>
                <a:cubicBezTo>
                  <a:pt x="43" y="207"/>
                  <a:pt x="0" y="250"/>
                  <a:pt x="0" y="303"/>
                </a:cubicBezTo>
                <a:cubicBezTo>
                  <a:pt x="0" y="356"/>
                  <a:pt x="43" y="399"/>
                  <a:pt x="96" y="399"/>
                </a:cubicBezTo>
                <a:cubicBezTo>
                  <a:pt x="110" y="399"/>
                  <a:pt x="110" y="399"/>
                  <a:pt x="110" y="399"/>
                </a:cubicBezTo>
                <a:cubicBezTo>
                  <a:pt x="110" y="409"/>
                  <a:pt x="111" y="419"/>
                  <a:pt x="111" y="429"/>
                </a:cubicBezTo>
                <a:cubicBezTo>
                  <a:pt x="115" y="470"/>
                  <a:pt x="137" y="511"/>
                  <a:pt x="176" y="549"/>
                </a:cubicBezTo>
                <a:cubicBezTo>
                  <a:pt x="172" y="561"/>
                  <a:pt x="172" y="561"/>
                  <a:pt x="172" y="561"/>
                </a:cubicBezTo>
                <a:cubicBezTo>
                  <a:pt x="157" y="605"/>
                  <a:pt x="181" y="654"/>
                  <a:pt x="225" y="669"/>
                </a:cubicBezTo>
                <a:cubicBezTo>
                  <a:pt x="234" y="672"/>
                  <a:pt x="243" y="674"/>
                  <a:pt x="252" y="674"/>
                </a:cubicBezTo>
                <a:cubicBezTo>
                  <a:pt x="286" y="674"/>
                  <a:pt x="317" y="653"/>
                  <a:pt x="330" y="623"/>
                </a:cubicBezTo>
                <a:cubicBezTo>
                  <a:pt x="361" y="627"/>
                  <a:pt x="391" y="627"/>
                  <a:pt x="421" y="622"/>
                </a:cubicBezTo>
                <a:cubicBezTo>
                  <a:pt x="435" y="653"/>
                  <a:pt x="465" y="674"/>
                  <a:pt x="499" y="674"/>
                </a:cubicBezTo>
                <a:cubicBezTo>
                  <a:pt x="499" y="674"/>
                  <a:pt x="499" y="674"/>
                  <a:pt x="499" y="674"/>
                </a:cubicBezTo>
                <a:cubicBezTo>
                  <a:pt x="509" y="674"/>
                  <a:pt x="518" y="672"/>
                  <a:pt x="527" y="669"/>
                </a:cubicBezTo>
                <a:cubicBezTo>
                  <a:pt x="571" y="654"/>
                  <a:pt x="595" y="605"/>
                  <a:pt x="580" y="561"/>
                </a:cubicBezTo>
                <a:cubicBezTo>
                  <a:pt x="575" y="548"/>
                  <a:pt x="575" y="548"/>
                  <a:pt x="575" y="548"/>
                </a:cubicBezTo>
                <a:cubicBezTo>
                  <a:pt x="590" y="533"/>
                  <a:pt x="603" y="517"/>
                  <a:pt x="614" y="499"/>
                </a:cubicBezTo>
                <a:cubicBezTo>
                  <a:pt x="648" y="499"/>
                  <a:pt x="648" y="499"/>
                  <a:pt x="648" y="499"/>
                </a:cubicBezTo>
                <a:cubicBezTo>
                  <a:pt x="688" y="499"/>
                  <a:pt x="719" y="455"/>
                  <a:pt x="719" y="396"/>
                </a:cubicBezTo>
                <a:cubicBezTo>
                  <a:pt x="719" y="338"/>
                  <a:pt x="688" y="293"/>
                  <a:pt x="648" y="293"/>
                </a:cubicBezTo>
                <a:close/>
                <a:moveTo>
                  <a:pt x="648" y="485"/>
                </a:moveTo>
                <a:cubicBezTo>
                  <a:pt x="610" y="485"/>
                  <a:pt x="610" y="485"/>
                  <a:pt x="610" y="485"/>
                </a:cubicBezTo>
                <a:cubicBezTo>
                  <a:pt x="607" y="485"/>
                  <a:pt x="605" y="486"/>
                  <a:pt x="603" y="489"/>
                </a:cubicBezTo>
                <a:cubicBezTo>
                  <a:pt x="593" y="508"/>
                  <a:pt x="579" y="525"/>
                  <a:pt x="562" y="541"/>
                </a:cubicBezTo>
                <a:cubicBezTo>
                  <a:pt x="560" y="543"/>
                  <a:pt x="559" y="546"/>
                  <a:pt x="560" y="548"/>
                </a:cubicBezTo>
                <a:cubicBezTo>
                  <a:pt x="566" y="566"/>
                  <a:pt x="566" y="566"/>
                  <a:pt x="566" y="566"/>
                </a:cubicBezTo>
                <a:cubicBezTo>
                  <a:pt x="579" y="603"/>
                  <a:pt x="559" y="643"/>
                  <a:pt x="522" y="656"/>
                </a:cubicBezTo>
                <a:cubicBezTo>
                  <a:pt x="515" y="658"/>
                  <a:pt x="507" y="660"/>
                  <a:pt x="499" y="660"/>
                </a:cubicBezTo>
                <a:cubicBezTo>
                  <a:pt x="499" y="667"/>
                  <a:pt x="499" y="667"/>
                  <a:pt x="499" y="667"/>
                </a:cubicBezTo>
                <a:cubicBezTo>
                  <a:pt x="499" y="660"/>
                  <a:pt x="499" y="660"/>
                  <a:pt x="499" y="660"/>
                </a:cubicBezTo>
                <a:cubicBezTo>
                  <a:pt x="469" y="660"/>
                  <a:pt x="442" y="641"/>
                  <a:pt x="432" y="612"/>
                </a:cubicBezTo>
                <a:cubicBezTo>
                  <a:pt x="431" y="609"/>
                  <a:pt x="429" y="608"/>
                  <a:pt x="426" y="608"/>
                </a:cubicBezTo>
                <a:cubicBezTo>
                  <a:pt x="425" y="608"/>
                  <a:pt x="425" y="608"/>
                  <a:pt x="425" y="608"/>
                </a:cubicBezTo>
                <a:cubicBezTo>
                  <a:pt x="393" y="613"/>
                  <a:pt x="360" y="613"/>
                  <a:pt x="327" y="608"/>
                </a:cubicBezTo>
                <a:cubicBezTo>
                  <a:pt x="324" y="607"/>
                  <a:pt x="320" y="609"/>
                  <a:pt x="319" y="612"/>
                </a:cubicBezTo>
                <a:cubicBezTo>
                  <a:pt x="309" y="641"/>
                  <a:pt x="282" y="660"/>
                  <a:pt x="252" y="660"/>
                </a:cubicBezTo>
                <a:cubicBezTo>
                  <a:pt x="245" y="660"/>
                  <a:pt x="237" y="658"/>
                  <a:pt x="230" y="656"/>
                </a:cubicBezTo>
                <a:cubicBezTo>
                  <a:pt x="193" y="643"/>
                  <a:pt x="173" y="603"/>
                  <a:pt x="185" y="566"/>
                </a:cubicBezTo>
                <a:cubicBezTo>
                  <a:pt x="191" y="549"/>
                  <a:pt x="191" y="549"/>
                  <a:pt x="191" y="549"/>
                </a:cubicBezTo>
                <a:cubicBezTo>
                  <a:pt x="192" y="547"/>
                  <a:pt x="191" y="544"/>
                  <a:pt x="189" y="542"/>
                </a:cubicBezTo>
                <a:cubicBezTo>
                  <a:pt x="162" y="517"/>
                  <a:pt x="130" y="477"/>
                  <a:pt x="125" y="428"/>
                </a:cubicBezTo>
                <a:cubicBezTo>
                  <a:pt x="119" y="357"/>
                  <a:pt x="137" y="300"/>
                  <a:pt x="177" y="256"/>
                </a:cubicBezTo>
                <a:cubicBezTo>
                  <a:pt x="221" y="207"/>
                  <a:pt x="294" y="180"/>
                  <a:pt x="375" y="180"/>
                </a:cubicBezTo>
                <a:cubicBezTo>
                  <a:pt x="404" y="180"/>
                  <a:pt x="432" y="184"/>
                  <a:pt x="459" y="192"/>
                </a:cubicBezTo>
                <a:cubicBezTo>
                  <a:pt x="462" y="193"/>
                  <a:pt x="465" y="192"/>
                  <a:pt x="467" y="189"/>
                </a:cubicBezTo>
                <a:cubicBezTo>
                  <a:pt x="477" y="174"/>
                  <a:pt x="494" y="157"/>
                  <a:pt x="514" y="157"/>
                </a:cubicBezTo>
                <a:cubicBezTo>
                  <a:pt x="515" y="157"/>
                  <a:pt x="516" y="157"/>
                  <a:pt x="518" y="157"/>
                </a:cubicBezTo>
                <a:cubicBezTo>
                  <a:pt x="539" y="160"/>
                  <a:pt x="548" y="184"/>
                  <a:pt x="547" y="233"/>
                </a:cubicBezTo>
                <a:cubicBezTo>
                  <a:pt x="547" y="236"/>
                  <a:pt x="548" y="238"/>
                  <a:pt x="549" y="239"/>
                </a:cubicBezTo>
                <a:cubicBezTo>
                  <a:pt x="572" y="258"/>
                  <a:pt x="591" y="280"/>
                  <a:pt x="604" y="304"/>
                </a:cubicBezTo>
                <a:cubicBezTo>
                  <a:pt x="605" y="306"/>
                  <a:pt x="608" y="307"/>
                  <a:pt x="610" y="307"/>
                </a:cubicBezTo>
                <a:cubicBezTo>
                  <a:pt x="648" y="307"/>
                  <a:pt x="648" y="307"/>
                  <a:pt x="648" y="307"/>
                </a:cubicBezTo>
                <a:cubicBezTo>
                  <a:pt x="680" y="307"/>
                  <a:pt x="705" y="346"/>
                  <a:pt x="705" y="396"/>
                </a:cubicBezTo>
                <a:cubicBezTo>
                  <a:pt x="705" y="447"/>
                  <a:pt x="680" y="485"/>
                  <a:pt x="648" y="485"/>
                </a:cubicBezTo>
                <a:close/>
                <a:moveTo>
                  <a:pt x="483" y="265"/>
                </a:moveTo>
                <a:cubicBezTo>
                  <a:pt x="482" y="268"/>
                  <a:pt x="480" y="269"/>
                  <a:pt x="477" y="269"/>
                </a:cubicBezTo>
                <a:cubicBezTo>
                  <a:pt x="476" y="269"/>
                  <a:pt x="475" y="268"/>
                  <a:pt x="474" y="268"/>
                </a:cubicBezTo>
                <a:cubicBezTo>
                  <a:pt x="445" y="250"/>
                  <a:pt x="411" y="240"/>
                  <a:pt x="375" y="240"/>
                </a:cubicBezTo>
                <a:cubicBezTo>
                  <a:pt x="340" y="240"/>
                  <a:pt x="306" y="250"/>
                  <a:pt x="277" y="268"/>
                </a:cubicBezTo>
                <a:cubicBezTo>
                  <a:pt x="274" y="270"/>
                  <a:pt x="269" y="269"/>
                  <a:pt x="267" y="265"/>
                </a:cubicBezTo>
                <a:cubicBezTo>
                  <a:pt x="265" y="262"/>
                  <a:pt x="266" y="258"/>
                  <a:pt x="270" y="256"/>
                </a:cubicBezTo>
                <a:cubicBezTo>
                  <a:pt x="301" y="236"/>
                  <a:pt x="337" y="226"/>
                  <a:pt x="375" y="226"/>
                </a:cubicBezTo>
                <a:cubicBezTo>
                  <a:pt x="414" y="226"/>
                  <a:pt x="450" y="236"/>
                  <a:pt x="481" y="256"/>
                </a:cubicBezTo>
                <a:cubicBezTo>
                  <a:pt x="484" y="258"/>
                  <a:pt x="485" y="262"/>
                  <a:pt x="483" y="26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593" name="Google Shape;593;p54"/>
          <p:cNvGraphicFramePr/>
          <p:nvPr/>
        </p:nvGraphicFramePr>
        <p:xfrm>
          <a:off x="2589517" y="3653784"/>
          <a:ext cx="3000000" cy="3000000"/>
        </p:xfrm>
        <a:graphic>
          <a:graphicData uri="http://schemas.openxmlformats.org/drawingml/2006/table">
            <a:tbl>
              <a:tblPr>
                <a:noFill/>
                <a:tableStyleId>{E6FE5AF3-FB44-4565-B247-F52F3E6A8484}</a:tableStyleId>
              </a:tblPr>
              <a:tblGrid>
                <a:gridCol w="1502600"/>
                <a:gridCol w="567025"/>
                <a:gridCol w="567025"/>
                <a:gridCol w="567025"/>
                <a:gridCol w="567025"/>
                <a:gridCol w="567025"/>
                <a:gridCol w="567025"/>
                <a:gridCol w="567025"/>
                <a:gridCol w="567025"/>
                <a:gridCol w="567025"/>
                <a:gridCol w="567025"/>
                <a:gridCol w="567025"/>
                <a:gridCol w="567025"/>
                <a:gridCol w="808000"/>
              </a:tblGrid>
              <a:tr h="492925">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Ingresos (€)</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1</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2</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3</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4</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5</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6</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7</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8</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9</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10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11</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Mes 12</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Total proyecto</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701600">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Venta completa del servicio + mantenimiento</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5,000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5,000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5,000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45,000</a:t>
                      </a:r>
                      <a:endParaRPr b="1"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92925">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Disposición de los datos mediante API</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400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900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1,500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1,700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6,000</a:t>
                      </a:r>
                      <a:endParaRPr b="1"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4275">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Venta de informes</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500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1,000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2,000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3,000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4,000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4,000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5,000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lang="es-ES" sz="1200" u="none" cap="none" strike="noStrike"/>
                        <a:t>6,000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27,500</a:t>
                      </a:r>
                      <a:endParaRPr b="1"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4275">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Total ganancias</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500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1,100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2,200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7,400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8,600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9,600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14,900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16,500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17,700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chemeClr val="dk1"/>
                        </a:buClr>
                        <a:buSzPts val="1200"/>
                        <a:buFont typeface="Calibri"/>
                        <a:buNone/>
                      </a:pPr>
                      <a:r>
                        <a:rPr b="1" lang="es-ES" sz="1200" u="none" cap="none" strike="noStrike"/>
                        <a:t>78,500</a:t>
                      </a:r>
                      <a:endParaRPr sz="1200" u="none" cap="none" strike="noStrike"/>
                    </a:p>
                  </a:txBody>
                  <a:tcPr marT="37800" marB="37800" marR="37800" marL="378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55"/>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Retorno de la inversión</a:t>
            </a:r>
            <a:endParaRPr b="1"/>
          </a:p>
        </p:txBody>
      </p:sp>
      <p:sp>
        <p:nvSpPr>
          <p:cNvPr id="599" name="Google Shape;599;p55"/>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sp>
        <p:nvSpPr>
          <p:cNvPr id="600" name="Google Shape;600;p55"/>
          <p:cNvSpPr txBox="1"/>
          <p:nvPr/>
        </p:nvSpPr>
        <p:spPr>
          <a:xfrm>
            <a:off x="501650" y="4836864"/>
            <a:ext cx="11202669" cy="661800"/>
          </a:xfrm>
          <a:prstGeom prst="rect">
            <a:avLst/>
          </a:prstGeom>
          <a:solidFill>
            <a:srgbClr val="DDEBEE"/>
          </a:solid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1400"/>
              <a:buFont typeface="Arial"/>
              <a:buNone/>
            </a:pPr>
            <a:r>
              <a:rPr b="1" lang="es-ES" sz="1400">
                <a:solidFill>
                  <a:srgbClr val="000000"/>
                </a:solidFill>
                <a:latin typeface="Calibri"/>
                <a:ea typeface="Calibri"/>
                <a:cs typeface="Calibri"/>
                <a:sym typeface="Calibri"/>
              </a:rPr>
              <a:t>ROI, indicador de la rentabilidad de un proyecto relacionando el beneficio obtenido a partir del mismo y la inversión realizada para su desarrollo, sería del 3.65%. Esto indica que por cada 100 euros invertidos el primer año se obtendría ya un retorno de 3.65 euros.</a:t>
            </a:r>
            <a:endParaRPr/>
          </a:p>
          <a:p>
            <a:pPr indent="0" lvl="0" marL="0" marR="0" rtl="0" algn="ctr">
              <a:spcBef>
                <a:spcPts val="1600"/>
              </a:spcBef>
              <a:spcAft>
                <a:spcPts val="0"/>
              </a:spcAft>
              <a:buClr>
                <a:schemeClr val="dk1"/>
              </a:buClr>
              <a:buSzPts val="1400"/>
              <a:buFont typeface="Arial"/>
              <a:buNone/>
            </a:pPr>
            <a:r>
              <a:t/>
            </a:r>
            <a:endParaRPr b="1" sz="1400">
              <a:solidFill>
                <a:schemeClr val="dk1"/>
              </a:solidFill>
              <a:latin typeface="Calibri"/>
              <a:ea typeface="Calibri"/>
              <a:cs typeface="Calibri"/>
              <a:sym typeface="Calibri"/>
            </a:endParaRPr>
          </a:p>
          <a:p>
            <a:pPr indent="0" lvl="0" marL="0" marR="0" rtl="0" algn="ctr">
              <a:spcBef>
                <a:spcPts val="1600"/>
              </a:spcBef>
              <a:spcAft>
                <a:spcPts val="0"/>
              </a:spcAft>
              <a:buClr>
                <a:schemeClr val="dk1"/>
              </a:buClr>
              <a:buSzPts val="1100"/>
              <a:buFont typeface="Arial"/>
              <a:buNone/>
            </a:pPr>
            <a:r>
              <a:t/>
            </a:r>
            <a:endParaRPr b="1" sz="1400">
              <a:solidFill>
                <a:schemeClr val="dk1"/>
              </a:solidFill>
              <a:latin typeface="Calibri"/>
              <a:ea typeface="Calibri"/>
              <a:cs typeface="Calibri"/>
              <a:sym typeface="Calibri"/>
            </a:endParaRPr>
          </a:p>
          <a:p>
            <a:pPr indent="0" lvl="0" marL="0" marR="0" rtl="0" algn="ctr">
              <a:spcBef>
                <a:spcPts val="1600"/>
              </a:spcBef>
              <a:spcAft>
                <a:spcPts val="0"/>
              </a:spcAft>
              <a:buClr>
                <a:schemeClr val="dk1"/>
              </a:buClr>
              <a:buSzPts val="1100"/>
              <a:buFont typeface="Arial"/>
              <a:buNone/>
            </a:pPr>
            <a:r>
              <a:t/>
            </a:r>
            <a:endParaRPr b="1" sz="1400">
              <a:solidFill>
                <a:schemeClr val="dk1"/>
              </a:solidFill>
              <a:latin typeface="Calibri"/>
              <a:ea typeface="Calibri"/>
              <a:cs typeface="Calibri"/>
              <a:sym typeface="Calibri"/>
            </a:endParaRPr>
          </a:p>
          <a:p>
            <a:pPr indent="0" lvl="0" marL="0" marR="0" rtl="0" algn="ctr">
              <a:spcBef>
                <a:spcPts val="1600"/>
              </a:spcBef>
              <a:spcAft>
                <a:spcPts val="1600"/>
              </a:spcAft>
              <a:buClr>
                <a:schemeClr val="dk1"/>
              </a:buClr>
              <a:buSzPts val="1400"/>
              <a:buFont typeface="Arial"/>
              <a:buNone/>
            </a:pPr>
            <a:r>
              <a:t/>
            </a:r>
            <a:endParaRPr b="1" sz="1400">
              <a:solidFill>
                <a:schemeClr val="dk1"/>
              </a:solidFill>
              <a:latin typeface="Calibri"/>
              <a:ea typeface="Calibri"/>
              <a:cs typeface="Calibri"/>
              <a:sym typeface="Calibri"/>
            </a:endParaRPr>
          </a:p>
        </p:txBody>
      </p:sp>
      <p:sp>
        <p:nvSpPr>
          <p:cNvPr id="601" name="Google Shape;601;p55"/>
          <p:cNvSpPr/>
          <p:nvPr/>
        </p:nvSpPr>
        <p:spPr>
          <a:xfrm>
            <a:off x="3782477" y="2014864"/>
            <a:ext cx="4641014" cy="221599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13800">
                <a:solidFill>
                  <a:schemeClr val="accent5"/>
                </a:solidFill>
                <a:latin typeface="Calibri"/>
                <a:ea typeface="Calibri"/>
                <a:cs typeface="Calibri"/>
                <a:sym typeface="Calibri"/>
              </a:rPr>
              <a:t>3.65%</a:t>
            </a:r>
            <a:endParaRPr b="1" sz="13800">
              <a:solidFill>
                <a:schemeClr val="accent5"/>
              </a:solidFill>
              <a:latin typeface="Calibri"/>
              <a:ea typeface="Calibri"/>
              <a:cs typeface="Calibri"/>
              <a:sym typeface="Calibri"/>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56"/>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Conclusiones</a:t>
            </a:r>
            <a:endParaRPr b="1"/>
          </a:p>
        </p:txBody>
      </p:sp>
      <p:sp>
        <p:nvSpPr>
          <p:cNvPr id="607" name="Google Shape;607;p56"/>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El conocimiento adquirido en la elaboración del trabajo ha permitido obtener una serie de conclusiones</a:t>
            </a:r>
            <a:endParaRPr/>
          </a:p>
        </p:txBody>
      </p:sp>
      <p:sp>
        <p:nvSpPr>
          <p:cNvPr id="608" name="Google Shape;608;p56"/>
          <p:cNvSpPr/>
          <p:nvPr/>
        </p:nvSpPr>
        <p:spPr>
          <a:xfrm>
            <a:off x="2176800" y="4110475"/>
            <a:ext cx="9021000" cy="646200"/>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800">
                <a:solidFill>
                  <a:srgbClr val="000000"/>
                </a:solidFill>
                <a:latin typeface="Calibri"/>
                <a:ea typeface="Calibri"/>
                <a:cs typeface="Calibri"/>
                <a:sym typeface="Calibri"/>
              </a:rPr>
              <a:t>Este proyecto ha reflejado un </a:t>
            </a:r>
            <a:r>
              <a:rPr b="1" lang="es-ES" sz="1800">
                <a:solidFill>
                  <a:srgbClr val="000000"/>
                </a:solidFill>
                <a:latin typeface="Calibri"/>
                <a:ea typeface="Calibri"/>
                <a:cs typeface="Calibri"/>
                <a:sym typeface="Calibri"/>
              </a:rPr>
              <a:t>entorno laboral real </a:t>
            </a:r>
            <a:r>
              <a:rPr lang="es-ES" sz="1800">
                <a:solidFill>
                  <a:srgbClr val="000000"/>
                </a:solidFill>
                <a:latin typeface="Calibri"/>
                <a:ea typeface="Calibri"/>
                <a:cs typeface="Calibri"/>
                <a:sym typeface="Calibri"/>
              </a:rPr>
              <a:t>con todos los problemas que puedes llegar a encontrar.</a:t>
            </a:r>
            <a:endParaRPr sz="1800">
              <a:solidFill>
                <a:srgbClr val="000000"/>
              </a:solidFill>
              <a:latin typeface="Calibri"/>
              <a:ea typeface="Calibri"/>
              <a:cs typeface="Calibri"/>
              <a:sym typeface="Calibri"/>
            </a:endParaRPr>
          </a:p>
        </p:txBody>
      </p:sp>
      <p:sp>
        <p:nvSpPr>
          <p:cNvPr id="609" name="Google Shape;609;p56"/>
          <p:cNvSpPr/>
          <p:nvPr/>
        </p:nvSpPr>
        <p:spPr>
          <a:xfrm>
            <a:off x="2176800" y="3543323"/>
            <a:ext cx="9021000" cy="369300"/>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800">
                <a:solidFill>
                  <a:srgbClr val="000000"/>
                </a:solidFill>
                <a:latin typeface="Calibri"/>
                <a:ea typeface="Calibri"/>
                <a:cs typeface="Calibri"/>
                <a:sym typeface="Calibri"/>
              </a:rPr>
              <a:t>Se aprende a </a:t>
            </a:r>
            <a:r>
              <a:rPr b="1" lang="es-ES" sz="1800">
                <a:solidFill>
                  <a:srgbClr val="000000"/>
                </a:solidFill>
                <a:latin typeface="Calibri"/>
                <a:ea typeface="Calibri"/>
                <a:cs typeface="Calibri"/>
                <a:sym typeface="Calibri"/>
              </a:rPr>
              <a:t>lidiar con los problemas y a buscar soluciones</a:t>
            </a:r>
            <a:r>
              <a:rPr lang="es-ES" sz="1800">
                <a:solidFill>
                  <a:srgbClr val="000000"/>
                </a:solidFill>
                <a:latin typeface="Calibri"/>
                <a:ea typeface="Calibri"/>
                <a:cs typeface="Calibri"/>
                <a:sym typeface="Calibri"/>
              </a:rPr>
              <a:t>.</a:t>
            </a:r>
            <a:endParaRPr sz="1800">
              <a:solidFill>
                <a:srgbClr val="000000"/>
              </a:solidFill>
              <a:latin typeface="Calibri"/>
              <a:ea typeface="Calibri"/>
              <a:cs typeface="Calibri"/>
              <a:sym typeface="Calibri"/>
            </a:endParaRPr>
          </a:p>
        </p:txBody>
      </p:sp>
      <p:sp>
        <p:nvSpPr>
          <p:cNvPr id="610" name="Google Shape;610;p56"/>
          <p:cNvSpPr/>
          <p:nvPr/>
        </p:nvSpPr>
        <p:spPr>
          <a:xfrm>
            <a:off x="2176800" y="5692824"/>
            <a:ext cx="9021000" cy="923400"/>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800">
                <a:solidFill>
                  <a:srgbClr val="000000"/>
                </a:solidFill>
                <a:latin typeface="Calibri"/>
                <a:ea typeface="Calibri"/>
                <a:cs typeface="Calibri"/>
                <a:sym typeface="Calibri"/>
              </a:rPr>
              <a:t>Saber ver las cosas como </a:t>
            </a:r>
            <a:r>
              <a:rPr b="1" lang="es-ES" sz="1800">
                <a:solidFill>
                  <a:srgbClr val="000000"/>
                </a:solidFill>
                <a:latin typeface="Calibri"/>
                <a:ea typeface="Calibri"/>
                <a:cs typeface="Calibri"/>
                <a:sym typeface="Calibri"/>
              </a:rPr>
              <a:t>negocio y tratar de monetizar </a:t>
            </a:r>
            <a:r>
              <a:rPr lang="es-ES" sz="1800">
                <a:solidFill>
                  <a:srgbClr val="000000"/>
                </a:solidFill>
                <a:latin typeface="Calibri"/>
                <a:ea typeface="Calibri"/>
                <a:cs typeface="Calibri"/>
                <a:sym typeface="Calibri"/>
              </a:rPr>
              <a:t>los proyectos es importante. Pero también tener paciencia y ser </a:t>
            </a:r>
            <a:r>
              <a:rPr b="1" lang="es-ES" sz="1800">
                <a:solidFill>
                  <a:srgbClr val="000000"/>
                </a:solidFill>
                <a:latin typeface="Calibri"/>
                <a:ea typeface="Calibri"/>
                <a:cs typeface="Calibri"/>
                <a:sym typeface="Calibri"/>
              </a:rPr>
              <a:t>exhaustivo con los desarrollos </a:t>
            </a:r>
            <a:r>
              <a:rPr lang="es-ES" sz="1800">
                <a:solidFill>
                  <a:srgbClr val="000000"/>
                </a:solidFill>
                <a:latin typeface="Calibri"/>
                <a:ea typeface="Calibri"/>
                <a:cs typeface="Calibri"/>
                <a:sym typeface="Calibri"/>
              </a:rPr>
              <a:t>como técnico es vital en el proyecto. Hay que </a:t>
            </a:r>
            <a:r>
              <a:rPr b="1" lang="es-ES" sz="1800">
                <a:solidFill>
                  <a:srgbClr val="000000"/>
                </a:solidFill>
                <a:latin typeface="Calibri"/>
                <a:ea typeface="Calibri"/>
                <a:cs typeface="Calibri"/>
                <a:sym typeface="Calibri"/>
              </a:rPr>
              <a:t>aprender a mezclar ambos</a:t>
            </a:r>
            <a:r>
              <a:rPr lang="es-ES" sz="1800">
                <a:solidFill>
                  <a:srgbClr val="000000"/>
                </a:solidFill>
                <a:latin typeface="Calibri"/>
                <a:ea typeface="Calibri"/>
                <a:cs typeface="Calibri"/>
                <a:sym typeface="Calibri"/>
              </a:rPr>
              <a:t>.</a:t>
            </a:r>
            <a:endParaRPr/>
          </a:p>
        </p:txBody>
      </p:sp>
      <p:sp>
        <p:nvSpPr>
          <p:cNvPr id="611" name="Google Shape;611;p56"/>
          <p:cNvSpPr/>
          <p:nvPr/>
        </p:nvSpPr>
        <p:spPr>
          <a:xfrm>
            <a:off x="2176800" y="2120350"/>
            <a:ext cx="9021000" cy="646200"/>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800">
                <a:solidFill>
                  <a:srgbClr val="000000"/>
                </a:solidFill>
                <a:latin typeface="Calibri"/>
                <a:ea typeface="Calibri"/>
                <a:cs typeface="Calibri"/>
                <a:sym typeface="Calibri"/>
              </a:rPr>
              <a:t>Las incompatibilidades de herramientas o librerías causan un efecto demoledor en los planteamientos y hay que saber </a:t>
            </a:r>
            <a:r>
              <a:rPr b="1" lang="es-ES" sz="1800">
                <a:solidFill>
                  <a:srgbClr val="000000"/>
                </a:solidFill>
                <a:latin typeface="Calibri"/>
                <a:ea typeface="Calibri"/>
                <a:cs typeface="Calibri"/>
                <a:sym typeface="Calibri"/>
              </a:rPr>
              <a:t>adaptarse y prever.</a:t>
            </a:r>
            <a:endParaRPr b="1" sz="1800">
              <a:solidFill>
                <a:srgbClr val="000000"/>
              </a:solidFill>
              <a:latin typeface="Calibri"/>
              <a:ea typeface="Calibri"/>
              <a:cs typeface="Calibri"/>
              <a:sym typeface="Calibri"/>
            </a:endParaRPr>
          </a:p>
        </p:txBody>
      </p:sp>
      <p:sp>
        <p:nvSpPr>
          <p:cNvPr id="612" name="Google Shape;612;p56"/>
          <p:cNvSpPr/>
          <p:nvPr/>
        </p:nvSpPr>
        <p:spPr>
          <a:xfrm>
            <a:off x="2176800" y="1254499"/>
            <a:ext cx="90600" cy="5610000"/>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just">
              <a:spcBef>
                <a:spcPts val="0"/>
              </a:spcBef>
              <a:spcAft>
                <a:spcPts val="0"/>
              </a:spcAft>
              <a:buNone/>
            </a:pPr>
            <a:r>
              <a:t/>
            </a:r>
            <a:endParaRPr sz="1400">
              <a:solidFill>
                <a:schemeClr val="dk1"/>
              </a:solidFill>
              <a:latin typeface="Calibri"/>
              <a:ea typeface="Calibri"/>
              <a:cs typeface="Calibri"/>
              <a:sym typeface="Calibri"/>
            </a:endParaRPr>
          </a:p>
        </p:txBody>
      </p:sp>
      <p:sp>
        <p:nvSpPr>
          <p:cNvPr id="613" name="Google Shape;613;p56"/>
          <p:cNvSpPr/>
          <p:nvPr/>
        </p:nvSpPr>
        <p:spPr>
          <a:xfrm>
            <a:off x="2176800" y="1298744"/>
            <a:ext cx="9021000" cy="646200"/>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800">
                <a:latin typeface="Calibri"/>
                <a:ea typeface="Calibri"/>
                <a:cs typeface="Calibri"/>
                <a:sym typeface="Calibri"/>
              </a:rPr>
              <a:t>Confirmado que </a:t>
            </a:r>
            <a:r>
              <a:rPr b="1" lang="es-ES" sz="1800">
                <a:latin typeface="Calibri"/>
                <a:ea typeface="Calibri"/>
                <a:cs typeface="Calibri"/>
                <a:sym typeface="Calibri"/>
              </a:rPr>
              <a:t>es posible crear una funcionalidad</a:t>
            </a:r>
            <a:r>
              <a:rPr lang="es-ES" sz="1800">
                <a:latin typeface="Calibri"/>
                <a:ea typeface="Calibri"/>
                <a:cs typeface="Calibri"/>
                <a:sym typeface="Calibri"/>
              </a:rPr>
              <a:t> para gestionar la problemática del tráfico y contaminación. </a:t>
            </a:r>
            <a:endParaRPr sz="1800">
              <a:solidFill>
                <a:srgbClr val="000000"/>
              </a:solidFill>
              <a:latin typeface="Calibri"/>
              <a:ea typeface="Calibri"/>
              <a:cs typeface="Calibri"/>
              <a:sym typeface="Calibri"/>
            </a:endParaRPr>
          </a:p>
        </p:txBody>
      </p:sp>
      <p:sp>
        <p:nvSpPr>
          <p:cNvPr id="614" name="Google Shape;614;p56"/>
          <p:cNvSpPr/>
          <p:nvPr/>
        </p:nvSpPr>
        <p:spPr>
          <a:xfrm>
            <a:off x="2176800" y="2977324"/>
            <a:ext cx="9021000" cy="462900"/>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800">
                <a:latin typeface="Calibri"/>
                <a:ea typeface="Calibri"/>
                <a:cs typeface="Calibri"/>
                <a:sym typeface="Calibri"/>
              </a:rPr>
              <a:t>Ha cobrado sentido la </a:t>
            </a:r>
            <a:r>
              <a:rPr b="1" lang="es-ES" sz="1800">
                <a:latin typeface="Calibri"/>
                <a:ea typeface="Calibri"/>
                <a:cs typeface="Calibri"/>
                <a:sym typeface="Calibri"/>
              </a:rPr>
              <a:t>relación entre la meteorología, tráfico y contaminación</a:t>
            </a:r>
            <a:endParaRPr b="1" sz="1800">
              <a:solidFill>
                <a:srgbClr val="000000"/>
              </a:solidFill>
              <a:latin typeface="Calibri"/>
              <a:ea typeface="Calibri"/>
              <a:cs typeface="Calibri"/>
              <a:sym typeface="Calibri"/>
            </a:endParaRPr>
          </a:p>
        </p:txBody>
      </p:sp>
      <p:sp>
        <p:nvSpPr>
          <p:cNvPr id="615" name="Google Shape;615;p56"/>
          <p:cNvSpPr/>
          <p:nvPr/>
        </p:nvSpPr>
        <p:spPr>
          <a:xfrm>
            <a:off x="2176800" y="4861499"/>
            <a:ext cx="9021000" cy="369300"/>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Clr>
                <a:schemeClr val="dk1"/>
              </a:buClr>
              <a:buSzPts val="1100"/>
              <a:buFont typeface="Arial"/>
              <a:buNone/>
            </a:pPr>
            <a:r>
              <a:rPr lang="es-ES" sz="1800">
                <a:latin typeface="Calibri"/>
                <a:ea typeface="Calibri"/>
                <a:cs typeface="Calibri"/>
                <a:sym typeface="Calibri"/>
              </a:rPr>
              <a:t>Sería una herramienta competente y </a:t>
            </a:r>
            <a:r>
              <a:rPr b="1" lang="es-ES" sz="1800">
                <a:latin typeface="Calibri"/>
                <a:ea typeface="Calibri"/>
                <a:cs typeface="Calibri"/>
                <a:sym typeface="Calibri"/>
              </a:rPr>
              <a:t>capaz de aportar valor</a:t>
            </a:r>
            <a:r>
              <a:rPr lang="es-ES" sz="1800">
                <a:latin typeface="Calibri"/>
                <a:ea typeface="Calibri"/>
                <a:cs typeface="Calibri"/>
                <a:sym typeface="Calibri"/>
              </a:rPr>
              <a:t> a negocios y organismos públicos</a:t>
            </a:r>
            <a:endParaRPr sz="1800">
              <a:latin typeface="Calibri"/>
              <a:ea typeface="Calibri"/>
              <a:cs typeface="Calibri"/>
              <a:sym typeface="Calibri"/>
            </a:endParaRPr>
          </a:p>
          <a:p>
            <a:pPr indent="0" lvl="0" marL="158750" marR="0" rtl="0" algn="l">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158750" marR="0" rtl="0" algn="l">
              <a:spcBef>
                <a:spcPts val="0"/>
              </a:spcBef>
              <a:spcAft>
                <a:spcPts val="0"/>
              </a:spcAft>
              <a:buNone/>
            </a:pPr>
            <a:r>
              <a:t/>
            </a:r>
            <a:endParaRPr sz="1800">
              <a:latin typeface="Calibri"/>
              <a:ea typeface="Calibri"/>
              <a:cs typeface="Calibri"/>
              <a:sym typeface="Calibri"/>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57"/>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Trabajo futuro</a:t>
            </a:r>
            <a:endParaRPr b="1"/>
          </a:p>
        </p:txBody>
      </p:sp>
      <p:sp>
        <p:nvSpPr>
          <p:cNvPr id="621" name="Google Shape;621;p57"/>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Con el objetivo de avanzar en el trabajo realizado se han definido diferentes líneas de acción</a:t>
            </a:r>
            <a:endParaRPr/>
          </a:p>
        </p:txBody>
      </p:sp>
      <p:sp>
        <p:nvSpPr>
          <p:cNvPr id="622" name="Google Shape;622;p57"/>
          <p:cNvSpPr/>
          <p:nvPr/>
        </p:nvSpPr>
        <p:spPr>
          <a:xfrm>
            <a:off x="2690190" y="2562368"/>
            <a:ext cx="7845287" cy="646331"/>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800">
                <a:solidFill>
                  <a:srgbClr val="000000"/>
                </a:solidFill>
                <a:latin typeface="Calibri"/>
                <a:ea typeface="Calibri"/>
                <a:cs typeface="Calibri"/>
                <a:sym typeface="Calibri"/>
              </a:rPr>
              <a:t>Seguir trabajando en plantear mejores modelados con el uso de series temporales y redes neuronales tipo LSTM.</a:t>
            </a:r>
            <a:endParaRPr sz="1800">
              <a:solidFill>
                <a:srgbClr val="000000"/>
              </a:solidFill>
              <a:latin typeface="Calibri"/>
              <a:ea typeface="Calibri"/>
              <a:cs typeface="Calibri"/>
              <a:sym typeface="Calibri"/>
            </a:endParaRPr>
          </a:p>
        </p:txBody>
      </p:sp>
      <p:sp>
        <p:nvSpPr>
          <p:cNvPr id="623" name="Google Shape;623;p57"/>
          <p:cNvSpPr/>
          <p:nvPr/>
        </p:nvSpPr>
        <p:spPr>
          <a:xfrm>
            <a:off x="2128097" y="1652370"/>
            <a:ext cx="562093" cy="562093"/>
          </a:xfrm>
          <a:prstGeom prst="ellipse">
            <a:avLst/>
          </a:prstGeom>
          <a:solidFill>
            <a:srgbClr val="DDEBE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57"/>
          <p:cNvSpPr/>
          <p:nvPr/>
        </p:nvSpPr>
        <p:spPr>
          <a:xfrm>
            <a:off x="2261434" y="1770288"/>
            <a:ext cx="294809" cy="295710"/>
          </a:xfrm>
          <a:custGeom>
            <a:rect b="b" l="l" r="r" t="t"/>
            <a:pathLst>
              <a:path extrusionOk="0" h="559" w="558">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25" name="Google Shape;625;p57"/>
          <p:cNvGrpSpPr/>
          <p:nvPr/>
        </p:nvGrpSpPr>
        <p:grpSpPr>
          <a:xfrm>
            <a:off x="2128097" y="2552263"/>
            <a:ext cx="562093" cy="562093"/>
            <a:chOff x="1398761" y="1989774"/>
            <a:chExt cx="562093" cy="562093"/>
          </a:xfrm>
        </p:grpSpPr>
        <p:sp>
          <p:nvSpPr>
            <p:cNvPr id="626" name="Google Shape;626;p57"/>
            <p:cNvSpPr/>
            <p:nvPr/>
          </p:nvSpPr>
          <p:spPr>
            <a:xfrm>
              <a:off x="1398761" y="1989774"/>
              <a:ext cx="562093" cy="562093"/>
            </a:xfrm>
            <a:prstGeom prst="ellipse">
              <a:avLst/>
            </a:prstGeom>
            <a:solidFill>
              <a:srgbClr val="BBD9D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57"/>
            <p:cNvSpPr/>
            <p:nvPr/>
          </p:nvSpPr>
          <p:spPr>
            <a:xfrm>
              <a:off x="1532098" y="2107692"/>
              <a:ext cx="294809" cy="295710"/>
            </a:xfrm>
            <a:custGeom>
              <a:rect b="b" l="l" r="r" t="t"/>
              <a:pathLst>
                <a:path extrusionOk="0" h="559" w="558">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8" name="Google Shape;628;p57"/>
          <p:cNvGrpSpPr/>
          <p:nvPr/>
        </p:nvGrpSpPr>
        <p:grpSpPr>
          <a:xfrm>
            <a:off x="2128097" y="3452156"/>
            <a:ext cx="562093" cy="562093"/>
            <a:chOff x="1398761" y="1989774"/>
            <a:chExt cx="562093" cy="562093"/>
          </a:xfrm>
        </p:grpSpPr>
        <p:sp>
          <p:nvSpPr>
            <p:cNvPr id="629" name="Google Shape;629;p57"/>
            <p:cNvSpPr/>
            <p:nvPr/>
          </p:nvSpPr>
          <p:spPr>
            <a:xfrm>
              <a:off x="1398761" y="1989774"/>
              <a:ext cx="562093" cy="562093"/>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57"/>
            <p:cNvSpPr/>
            <p:nvPr/>
          </p:nvSpPr>
          <p:spPr>
            <a:xfrm>
              <a:off x="1532098" y="2107692"/>
              <a:ext cx="294809" cy="295710"/>
            </a:xfrm>
            <a:custGeom>
              <a:rect b="b" l="l" r="r" t="t"/>
              <a:pathLst>
                <a:path extrusionOk="0" h="559" w="558">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31" name="Google Shape;631;p57"/>
          <p:cNvGrpSpPr/>
          <p:nvPr/>
        </p:nvGrpSpPr>
        <p:grpSpPr>
          <a:xfrm>
            <a:off x="2128097" y="4352049"/>
            <a:ext cx="562093" cy="562093"/>
            <a:chOff x="1398761" y="1989774"/>
            <a:chExt cx="562093" cy="562093"/>
          </a:xfrm>
        </p:grpSpPr>
        <p:sp>
          <p:nvSpPr>
            <p:cNvPr id="632" name="Google Shape;632;p57"/>
            <p:cNvSpPr/>
            <p:nvPr/>
          </p:nvSpPr>
          <p:spPr>
            <a:xfrm>
              <a:off x="1398761" y="1989774"/>
              <a:ext cx="562093" cy="562093"/>
            </a:xfrm>
            <a:prstGeom prst="ellipse">
              <a:avLst/>
            </a:prstGeom>
            <a:solidFill>
              <a:srgbClr val="417B8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57"/>
            <p:cNvSpPr/>
            <p:nvPr/>
          </p:nvSpPr>
          <p:spPr>
            <a:xfrm>
              <a:off x="1532098" y="2107692"/>
              <a:ext cx="294809" cy="295710"/>
            </a:xfrm>
            <a:custGeom>
              <a:rect b="b" l="l" r="r" t="t"/>
              <a:pathLst>
                <a:path extrusionOk="0" h="559" w="558">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34" name="Google Shape;634;p57"/>
          <p:cNvGrpSpPr/>
          <p:nvPr/>
        </p:nvGrpSpPr>
        <p:grpSpPr>
          <a:xfrm>
            <a:off x="2128097" y="5251942"/>
            <a:ext cx="562093" cy="562093"/>
            <a:chOff x="1398761" y="1989774"/>
            <a:chExt cx="562093" cy="562093"/>
          </a:xfrm>
        </p:grpSpPr>
        <p:sp>
          <p:nvSpPr>
            <p:cNvPr id="635" name="Google Shape;635;p57"/>
            <p:cNvSpPr/>
            <p:nvPr/>
          </p:nvSpPr>
          <p:spPr>
            <a:xfrm>
              <a:off x="1398761" y="1989774"/>
              <a:ext cx="562093" cy="562093"/>
            </a:xfrm>
            <a:prstGeom prst="ellipse">
              <a:avLst/>
            </a:prstGeom>
            <a:solidFill>
              <a:srgbClr val="2B525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 name="Google Shape;636;p57"/>
            <p:cNvSpPr/>
            <p:nvPr/>
          </p:nvSpPr>
          <p:spPr>
            <a:xfrm>
              <a:off x="1532098" y="2107692"/>
              <a:ext cx="294809" cy="295710"/>
            </a:xfrm>
            <a:custGeom>
              <a:rect b="b" l="l" r="r" t="t"/>
              <a:pathLst>
                <a:path extrusionOk="0" h="559" w="558">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7" name="Google Shape;637;p57"/>
          <p:cNvSpPr/>
          <p:nvPr/>
        </p:nvSpPr>
        <p:spPr>
          <a:xfrm>
            <a:off x="2690190" y="3537186"/>
            <a:ext cx="7845287" cy="646331"/>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800">
                <a:solidFill>
                  <a:srgbClr val="000000"/>
                </a:solidFill>
                <a:latin typeface="Calibri"/>
                <a:ea typeface="Calibri"/>
                <a:cs typeface="Calibri"/>
                <a:sym typeface="Calibri"/>
              </a:rPr>
              <a:t>Migrar a cloud la arquitectura optimizando el flujo de los datos pudiendo disponibilizarlos visualmente con actualizaciones horarias.</a:t>
            </a:r>
            <a:endParaRPr sz="1800">
              <a:solidFill>
                <a:srgbClr val="000000"/>
              </a:solidFill>
              <a:latin typeface="Calibri"/>
              <a:ea typeface="Calibri"/>
              <a:cs typeface="Calibri"/>
              <a:sym typeface="Calibri"/>
            </a:endParaRPr>
          </a:p>
        </p:txBody>
      </p:sp>
      <p:sp>
        <p:nvSpPr>
          <p:cNvPr id="638" name="Google Shape;638;p57"/>
          <p:cNvSpPr/>
          <p:nvPr/>
        </p:nvSpPr>
        <p:spPr>
          <a:xfrm>
            <a:off x="2690190" y="4512004"/>
            <a:ext cx="7845287" cy="369332"/>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800">
                <a:solidFill>
                  <a:srgbClr val="000000"/>
                </a:solidFill>
                <a:latin typeface="Calibri"/>
                <a:ea typeface="Calibri"/>
                <a:cs typeface="Calibri"/>
                <a:sym typeface="Calibri"/>
              </a:rPr>
              <a:t>Visitar posibles clientes y networking para dar a conocer el servicio y producto.</a:t>
            </a:r>
            <a:endParaRPr sz="1800">
              <a:solidFill>
                <a:srgbClr val="000000"/>
              </a:solidFill>
              <a:latin typeface="Calibri"/>
              <a:ea typeface="Calibri"/>
              <a:cs typeface="Calibri"/>
              <a:sym typeface="Calibri"/>
            </a:endParaRPr>
          </a:p>
        </p:txBody>
      </p:sp>
      <p:sp>
        <p:nvSpPr>
          <p:cNvPr id="639" name="Google Shape;639;p57"/>
          <p:cNvSpPr/>
          <p:nvPr/>
        </p:nvSpPr>
        <p:spPr>
          <a:xfrm>
            <a:off x="2690190" y="5209824"/>
            <a:ext cx="7845287" cy="646331"/>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800">
                <a:solidFill>
                  <a:srgbClr val="000000"/>
                </a:solidFill>
                <a:latin typeface="Calibri"/>
                <a:ea typeface="Calibri"/>
                <a:cs typeface="Calibri"/>
                <a:sym typeface="Calibri"/>
              </a:rPr>
              <a:t>Seguir en I+D+I para lograr una mejora en el producto y servicio y así poder incrementar la monetización.</a:t>
            </a:r>
            <a:endParaRPr i="1" sz="1800">
              <a:solidFill>
                <a:srgbClr val="000000"/>
              </a:solidFill>
              <a:latin typeface="Calibri"/>
              <a:ea typeface="Calibri"/>
              <a:cs typeface="Calibri"/>
              <a:sym typeface="Calibri"/>
            </a:endParaRPr>
          </a:p>
        </p:txBody>
      </p:sp>
      <p:sp>
        <p:nvSpPr>
          <p:cNvPr id="640" name="Google Shape;640;p57"/>
          <p:cNvSpPr/>
          <p:nvPr/>
        </p:nvSpPr>
        <p:spPr>
          <a:xfrm>
            <a:off x="2690190" y="1587550"/>
            <a:ext cx="7845287" cy="646331"/>
          </a:xfrm>
          <a:prstGeom prst="rect">
            <a:avLst/>
          </a:prstGeom>
          <a:noFill/>
          <a:ln>
            <a:noFill/>
          </a:ln>
        </p:spPr>
        <p:txBody>
          <a:bodyPr anchorCtr="0" anchor="t" bIns="45700" lIns="91425" spcFirstLastPara="1" rIns="91425" wrap="square" tIns="45700">
            <a:noAutofit/>
          </a:bodyPr>
          <a:lstStyle/>
          <a:p>
            <a:pPr indent="0" lvl="0" marL="158750" marR="0" rtl="0" algn="l">
              <a:spcBef>
                <a:spcPts val="0"/>
              </a:spcBef>
              <a:spcAft>
                <a:spcPts val="0"/>
              </a:spcAft>
              <a:buNone/>
            </a:pPr>
            <a:r>
              <a:rPr lang="es-ES" sz="1800">
                <a:solidFill>
                  <a:srgbClr val="000000"/>
                </a:solidFill>
                <a:latin typeface="Calibri"/>
                <a:ea typeface="Calibri"/>
                <a:cs typeface="Calibri"/>
                <a:sym typeface="Calibri"/>
              </a:rPr>
              <a:t>Llevar a producción la primera versión del modelo predictivo con Random Forest.</a:t>
            </a:r>
            <a:endParaRPr sz="1800">
              <a:solidFill>
                <a:srgbClr val="000000"/>
              </a:solidFill>
              <a:latin typeface="Calibri"/>
              <a:ea typeface="Calibri"/>
              <a:cs typeface="Calibri"/>
              <a:sym typeface="Calibri"/>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8" name="Google Shape;248;p33"/>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Objetivo del proyecto y su desarrollo</a:t>
            </a:r>
            <a:endParaRPr b="1"/>
          </a:p>
        </p:txBody>
      </p:sp>
      <p:sp>
        <p:nvSpPr>
          <p:cNvPr id="249" name="Google Shape;249;p33"/>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El objetivo de negocio como ya se ha planteado, es dar una solución a la contaminación del aire de Madrid en relación al tráfico y meteorología</a:t>
            </a:r>
            <a:endParaRPr/>
          </a:p>
          <a:p>
            <a:pPr indent="0" lvl="0" marL="0" rtl="0" algn="l">
              <a:spcBef>
                <a:spcPts val="1000"/>
              </a:spcBef>
              <a:spcAft>
                <a:spcPts val="0"/>
              </a:spcAft>
              <a:buClr>
                <a:srgbClr val="575757"/>
              </a:buClr>
              <a:buSzPts val="2000"/>
              <a:buNone/>
            </a:pPr>
            <a:r>
              <a:t/>
            </a:r>
            <a:endParaRPr/>
          </a:p>
        </p:txBody>
      </p:sp>
      <p:grpSp>
        <p:nvGrpSpPr>
          <p:cNvPr id="250" name="Google Shape;250;p33"/>
          <p:cNvGrpSpPr/>
          <p:nvPr/>
        </p:nvGrpSpPr>
        <p:grpSpPr>
          <a:xfrm>
            <a:off x="2702422" y="2153527"/>
            <a:ext cx="8529171" cy="3436385"/>
            <a:chOff x="1943297" y="2041384"/>
            <a:chExt cx="8529171" cy="3436385"/>
          </a:xfrm>
        </p:grpSpPr>
        <p:sp>
          <p:nvSpPr>
            <p:cNvPr id="251" name="Google Shape;251;p33"/>
            <p:cNvSpPr txBox="1"/>
            <p:nvPr/>
          </p:nvSpPr>
          <p:spPr>
            <a:xfrm>
              <a:off x="2053088" y="2041384"/>
              <a:ext cx="8419380" cy="3436385"/>
            </a:xfrm>
            <a:prstGeom prst="rect">
              <a:avLst/>
            </a:prstGeom>
            <a:noFill/>
            <a:ln>
              <a:noFill/>
            </a:ln>
          </p:spPr>
          <p:txBody>
            <a:bodyPr anchorCtr="0" anchor="t" bIns="91425" lIns="91425" spcFirstLastPara="1" rIns="91425" wrap="square" tIns="91425">
              <a:noAutofit/>
            </a:bodyPr>
            <a:lstStyle/>
            <a:p>
              <a:pPr indent="0" lvl="0" marL="158750" marR="0" rtl="0" algn="just">
                <a:spcBef>
                  <a:spcPts val="600"/>
                </a:spcBef>
                <a:spcAft>
                  <a:spcPts val="0"/>
                </a:spcAft>
                <a:buNone/>
              </a:pPr>
              <a:r>
                <a:rPr b="1" i="0" lang="es-ES" sz="1400" u="none" cap="none" strike="noStrike">
                  <a:solidFill>
                    <a:schemeClr val="dk1"/>
                  </a:solidFill>
                  <a:latin typeface="Calibri"/>
                  <a:ea typeface="Calibri"/>
                  <a:cs typeface="Calibri"/>
                  <a:sym typeface="Calibri"/>
                </a:rPr>
                <a:t>Producto mínimo viable </a:t>
              </a:r>
              <a:r>
                <a:rPr b="0" i="0" lang="es-ES" sz="1400" u="none" cap="none" strike="noStrike">
                  <a:solidFill>
                    <a:schemeClr val="dk1"/>
                  </a:solidFill>
                  <a:latin typeface="Calibri"/>
                  <a:ea typeface="Calibri"/>
                  <a:cs typeface="Calibri"/>
                  <a:sym typeface="Calibri"/>
                </a:rPr>
                <a:t>para poner en producción lo antes posible</a:t>
              </a:r>
              <a:endParaRPr b="0" i="0" sz="1400" u="none" cap="none" strike="noStrike">
                <a:solidFill>
                  <a:schemeClr val="dk1"/>
                </a:solidFill>
                <a:latin typeface="Calibri"/>
                <a:ea typeface="Calibri"/>
                <a:cs typeface="Calibri"/>
                <a:sym typeface="Calibri"/>
              </a:endParaRPr>
            </a:p>
            <a:p>
              <a:pPr indent="0" lvl="0" marL="457200" marR="0" rtl="0" algn="just">
                <a:spcBef>
                  <a:spcPts val="600"/>
                </a:spcBef>
                <a:spcAft>
                  <a:spcPts val="0"/>
                </a:spcAft>
                <a:buNone/>
              </a:pPr>
              <a:r>
                <a:t/>
              </a:r>
              <a:endParaRPr b="0" i="0" sz="1400" u="none" cap="none" strike="noStrike">
                <a:solidFill>
                  <a:schemeClr val="dk1"/>
                </a:solidFill>
                <a:latin typeface="Calibri"/>
                <a:ea typeface="Calibri"/>
                <a:cs typeface="Calibri"/>
                <a:sym typeface="Calibri"/>
              </a:endParaRPr>
            </a:p>
            <a:p>
              <a:pPr indent="0" lvl="0" marL="158750" marR="0" rtl="0" algn="just">
                <a:spcBef>
                  <a:spcPts val="600"/>
                </a:spcBef>
                <a:spcAft>
                  <a:spcPts val="0"/>
                </a:spcAft>
                <a:buNone/>
              </a:pPr>
              <a:r>
                <a:rPr b="1" i="0" lang="es-ES" sz="1400" u="none" cap="none" strike="noStrike">
                  <a:solidFill>
                    <a:schemeClr val="dk1"/>
                  </a:solidFill>
                  <a:latin typeface="Calibri"/>
                  <a:ea typeface="Calibri"/>
                  <a:cs typeface="Calibri"/>
                  <a:sym typeface="Calibri"/>
                </a:rPr>
                <a:t>Arquitectura</a:t>
              </a:r>
              <a:r>
                <a:rPr b="0" i="0" lang="es-ES" sz="1400" u="none" cap="none" strike="noStrike">
                  <a:solidFill>
                    <a:schemeClr val="dk1"/>
                  </a:solidFill>
                  <a:latin typeface="Calibri"/>
                  <a:ea typeface="Calibri"/>
                  <a:cs typeface="Calibri"/>
                  <a:sym typeface="Calibri"/>
                </a:rPr>
                <a:t> que pueda llegar a ingestar datos de diferentes fuentes y periodicidades</a:t>
              </a:r>
              <a:endParaRPr b="0" i="0" sz="1400" u="none" cap="none" strike="noStrike">
                <a:solidFill>
                  <a:schemeClr val="dk1"/>
                </a:solidFill>
                <a:latin typeface="Calibri"/>
                <a:ea typeface="Calibri"/>
                <a:cs typeface="Calibri"/>
                <a:sym typeface="Calibri"/>
              </a:endParaRPr>
            </a:p>
            <a:p>
              <a:pPr indent="0" lvl="0" marL="457200" marR="0" rtl="0" algn="just">
                <a:spcBef>
                  <a:spcPts val="600"/>
                </a:spcBef>
                <a:spcAft>
                  <a:spcPts val="0"/>
                </a:spcAft>
                <a:buNone/>
              </a:pPr>
              <a:r>
                <a:t/>
              </a:r>
              <a:endParaRPr b="0" i="0" sz="1400" u="none" cap="none" strike="noStrike">
                <a:solidFill>
                  <a:schemeClr val="dk1"/>
                </a:solidFill>
                <a:latin typeface="Calibri"/>
                <a:ea typeface="Calibri"/>
                <a:cs typeface="Calibri"/>
                <a:sym typeface="Calibri"/>
              </a:endParaRPr>
            </a:p>
            <a:p>
              <a:pPr indent="0" lvl="0" marL="158750" marR="0" rtl="0" algn="just">
                <a:spcBef>
                  <a:spcPts val="600"/>
                </a:spcBef>
                <a:spcAft>
                  <a:spcPts val="0"/>
                </a:spcAft>
                <a:buNone/>
              </a:pPr>
              <a:r>
                <a:rPr b="1" i="0" lang="es-ES" sz="1400" u="none" cap="none" strike="noStrike">
                  <a:solidFill>
                    <a:schemeClr val="dk1"/>
                  </a:solidFill>
                  <a:latin typeface="Calibri"/>
                  <a:ea typeface="Calibri"/>
                  <a:cs typeface="Calibri"/>
                  <a:sym typeface="Calibri"/>
                </a:rPr>
                <a:t>Procesar datos </a:t>
              </a:r>
              <a:r>
                <a:rPr b="0" i="0" lang="es-ES" sz="1400" u="none" cap="none" strike="noStrike">
                  <a:solidFill>
                    <a:schemeClr val="dk1"/>
                  </a:solidFill>
                  <a:latin typeface="Calibri"/>
                  <a:ea typeface="Calibri"/>
                  <a:cs typeface="Calibri"/>
                  <a:sym typeface="Calibri"/>
                </a:rPr>
                <a:t>y disponibilizarlos.</a:t>
              </a:r>
              <a:endParaRPr b="0" i="0" sz="1400" u="none" cap="none" strike="noStrike">
                <a:solidFill>
                  <a:schemeClr val="dk1"/>
                </a:solidFill>
                <a:latin typeface="Calibri"/>
                <a:ea typeface="Calibri"/>
                <a:cs typeface="Calibri"/>
                <a:sym typeface="Calibri"/>
              </a:endParaRPr>
            </a:p>
            <a:p>
              <a:pPr indent="0" lvl="0" marL="457200" marR="0" rtl="0" algn="just">
                <a:spcBef>
                  <a:spcPts val="600"/>
                </a:spcBef>
                <a:spcAft>
                  <a:spcPts val="0"/>
                </a:spcAft>
                <a:buNone/>
              </a:pPr>
              <a:r>
                <a:t/>
              </a:r>
              <a:endParaRPr b="0" i="0" sz="1400" u="none" cap="none" strike="noStrike">
                <a:solidFill>
                  <a:schemeClr val="dk1"/>
                </a:solidFill>
                <a:latin typeface="Calibri"/>
                <a:ea typeface="Calibri"/>
                <a:cs typeface="Calibri"/>
                <a:sym typeface="Calibri"/>
              </a:endParaRPr>
            </a:p>
            <a:p>
              <a:pPr indent="0" lvl="0" marL="158750" marR="0" rtl="0" algn="just">
                <a:spcBef>
                  <a:spcPts val="600"/>
                </a:spcBef>
                <a:spcAft>
                  <a:spcPts val="0"/>
                </a:spcAft>
                <a:buNone/>
              </a:pPr>
              <a:r>
                <a:rPr b="1" i="0" lang="es-ES" sz="1400" u="none" cap="none" strike="noStrike">
                  <a:solidFill>
                    <a:schemeClr val="dk1"/>
                  </a:solidFill>
                  <a:latin typeface="Calibri"/>
                  <a:ea typeface="Calibri"/>
                  <a:cs typeface="Calibri"/>
                  <a:sym typeface="Calibri"/>
                </a:rPr>
                <a:t>Modelo de visualización</a:t>
              </a:r>
              <a:r>
                <a:rPr b="0" i="0" lang="es-ES" sz="1400" u="none" cap="none" strike="noStrike">
                  <a:solidFill>
                    <a:schemeClr val="dk1"/>
                  </a:solidFill>
                  <a:latin typeface="Calibri"/>
                  <a:ea typeface="Calibri"/>
                  <a:cs typeface="Calibri"/>
                  <a:sym typeface="Calibri"/>
                </a:rPr>
                <a:t>, sencillo, fácil de entender y que pueda conectarse automáticamente al flujo de datos</a:t>
              </a:r>
              <a:endParaRPr/>
            </a:p>
            <a:p>
              <a:pPr indent="0" lvl="0" marL="158750" marR="0" rtl="0" algn="just">
                <a:spcBef>
                  <a:spcPts val="600"/>
                </a:spcBef>
                <a:spcAft>
                  <a:spcPts val="0"/>
                </a:spcAft>
                <a:buNone/>
              </a:pPr>
              <a:r>
                <a:t/>
              </a:r>
              <a:endParaRPr b="0" i="0" sz="1400" u="none" cap="none" strike="noStrike">
                <a:solidFill>
                  <a:schemeClr val="dk1"/>
                </a:solidFill>
                <a:latin typeface="Calibri"/>
                <a:ea typeface="Calibri"/>
                <a:cs typeface="Calibri"/>
                <a:sym typeface="Calibri"/>
              </a:endParaRPr>
            </a:p>
            <a:p>
              <a:pPr indent="0" lvl="0" marL="158750" marR="0" rtl="0" algn="just">
                <a:spcBef>
                  <a:spcPts val="600"/>
                </a:spcBef>
                <a:spcAft>
                  <a:spcPts val="0"/>
                </a:spcAft>
                <a:buNone/>
              </a:pPr>
              <a:r>
                <a:rPr b="0" i="0" lang="es-ES" sz="1400" u="none" cap="none" strike="noStrike">
                  <a:solidFill>
                    <a:schemeClr val="dk1"/>
                  </a:solidFill>
                  <a:latin typeface="Calibri"/>
                  <a:ea typeface="Calibri"/>
                  <a:cs typeface="Calibri"/>
                  <a:sym typeface="Calibri"/>
                </a:rPr>
                <a:t>Solución para poder tener </a:t>
              </a:r>
              <a:r>
                <a:rPr b="1" i="0" lang="es-ES" sz="1400" u="none" cap="none" strike="noStrike">
                  <a:solidFill>
                    <a:schemeClr val="dk1"/>
                  </a:solidFill>
                  <a:latin typeface="Calibri"/>
                  <a:ea typeface="Calibri"/>
                  <a:cs typeface="Calibri"/>
                  <a:sym typeface="Calibri"/>
                </a:rPr>
                <a:t>previsiones de los contaminantes</a:t>
              </a:r>
              <a:endParaRPr/>
            </a:p>
            <a:p>
              <a:pPr indent="0" lvl="0" marL="457200" marR="0" rtl="0" algn="just">
                <a:spcBef>
                  <a:spcPts val="600"/>
                </a:spcBef>
                <a:spcAft>
                  <a:spcPts val="0"/>
                </a:spcAft>
                <a:buNone/>
              </a:pPr>
              <a:r>
                <a:t/>
              </a:r>
              <a:endParaRPr b="0" i="0" sz="1400" u="none" cap="none" strike="noStrike">
                <a:solidFill>
                  <a:schemeClr val="dk1"/>
                </a:solidFill>
                <a:latin typeface="Calibri"/>
                <a:ea typeface="Calibri"/>
                <a:cs typeface="Calibri"/>
                <a:sym typeface="Calibri"/>
              </a:endParaRPr>
            </a:p>
            <a:p>
              <a:pPr indent="0" lvl="0" marL="158750" marR="0" rtl="0" algn="just">
                <a:spcBef>
                  <a:spcPts val="600"/>
                </a:spcBef>
                <a:spcAft>
                  <a:spcPts val="0"/>
                </a:spcAft>
                <a:buNone/>
              </a:pPr>
              <a:r>
                <a:rPr b="1" i="0" lang="es-ES" sz="1400" u="none" cap="none" strike="noStrike">
                  <a:solidFill>
                    <a:schemeClr val="dk1"/>
                  </a:solidFill>
                  <a:latin typeface="Calibri"/>
                  <a:ea typeface="Calibri"/>
                  <a:cs typeface="Calibri"/>
                  <a:sym typeface="Calibri"/>
                </a:rPr>
                <a:t>Modelado</a:t>
              </a:r>
              <a:r>
                <a:rPr b="0" i="0" lang="es-ES" sz="1400" u="none" cap="none" strike="noStrike">
                  <a:solidFill>
                    <a:schemeClr val="dk1"/>
                  </a:solidFill>
                  <a:latin typeface="Calibri"/>
                  <a:ea typeface="Calibri"/>
                  <a:cs typeface="Calibri"/>
                  <a:sym typeface="Calibri"/>
                </a:rPr>
                <a:t> más sencillo pero más rápido </a:t>
              </a:r>
              <a:r>
                <a:rPr b="1" i="0" lang="es-ES" sz="1400" u="none" cap="none" strike="noStrike">
                  <a:solidFill>
                    <a:schemeClr val="dk1"/>
                  </a:solidFill>
                  <a:latin typeface="Calibri"/>
                  <a:ea typeface="Calibri"/>
                  <a:cs typeface="Calibri"/>
                  <a:sym typeface="Calibri"/>
                </a:rPr>
                <a:t>de implementar </a:t>
              </a:r>
              <a:r>
                <a:rPr b="0" i="0" lang="es-ES" sz="1400" u="none" cap="none" strike="noStrike">
                  <a:solidFill>
                    <a:schemeClr val="dk1"/>
                  </a:solidFill>
                  <a:latin typeface="Calibri"/>
                  <a:ea typeface="Calibri"/>
                  <a:cs typeface="Calibri"/>
                  <a:sym typeface="Calibri"/>
                </a:rPr>
                <a:t>para poder estar en producción lo antes posible.</a:t>
              </a:r>
              <a:endParaRPr b="0" i="0" sz="1400" u="none" cap="none" strike="noStrike">
                <a:solidFill>
                  <a:schemeClr val="dk1"/>
                </a:solidFill>
                <a:latin typeface="Calibri"/>
                <a:ea typeface="Calibri"/>
                <a:cs typeface="Calibri"/>
                <a:sym typeface="Calibri"/>
              </a:endParaRPr>
            </a:p>
          </p:txBody>
        </p:sp>
        <p:grpSp>
          <p:nvGrpSpPr>
            <p:cNvPr id="252" name="Google Shape;252;p33"/>
            <p:cNvGrpSpPr/>
            <p:nvPr/>
          </p:nvGrpSpPr>
          <p:grpSpPr>
            <a:xfrm>
              <a:off x="1943297" y="2183297"/>
              <a:ext cx="219582" cy="3152558"/>
              <a:chOff x="1863304" y="2208358"/>
              <a:chExt cx="241540" cy="3467814"/>
            </a:xfrm>
          </p:grpSpPr>
          <p:cxnSp>
            <p:nvCxnSpPr>
              <p:cNvPr id="253" name="Google Shape;253;p33"/>
              <p:cNvCxnSpPr>
                <a:stCxn id="254" idx="4"/>
                <a:endCxn id="255" idx="0"/>
              </p:cNvCxnSpPr>
              <p:nvPr/>
            </p:nvCxnSpPr>
            <p:spPr>
              <a:xfrm>
                <a:off x="1984074" y="2449898"/>
                <a:ext cx="0" cy="2985000"/>
              </a:xfrm>
              <a:prstGeom prst="straightConnector1">
                <a:avLst/>
              </a:prstGeom>
              <a:noFill/>
              <a:ln cap="flat" cmpd="sng" w="28575">
                <a:solidFill>
                  <a:schemeClr val="accent5"/>
                </a:solidFill>
                <a:prstDash val="solid"/>
                <a:round/>
                <a:headEnd len="sm" w="sm" type="none"/>
                <a:tailEnd len="sm" w="sm" type="none"/>
              </a:ln>
            </p:spPr>
          </p:cxnSp>
          <p:sp>
            <p:nvSpPr>
              <p:cNvPr id="254" name="Google Shape;254;p33"/>
              <p:cNvSpPr/>
              <p:nvPr/>
            </p:nvSpPr>
            <p:spPr>
              <a:xfrm>
                <a:off x="1863304" y="2208358"/>
                <a:ext cx="241540" cy="241540"/>
              </a:xfrm>
              <a:prstGeom prst="ellipse">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i="0" sz="1600" u="none" cap="none" strike="noStrike">
                  <a:solidFill>
                    <a:schemeClr val="lt1"/>
                  </a:solidFill>
                  <a:latin typeface="Calibri"/>
                  <a:ea typeface="Calibri"/>
                  <a:cs typeface="Calibri"/>
                  <a:sym typeface="Calibri"/>
                </a:endParaRPr>
              </a:p>
            </p:txBody>
          </p:sp>
          <p:sp>
            <p:nvSpPr>
              <p:cNvPr id="256" name="Google Shape;256;p33"/>
              <p:cNvSpPr/>
              <p:nvPr/>
            </p:nvSpPr>
            <p:spPr>
              <a:xfrm>
                <a:off x="1863304" y="2853613"/>
                <a:ext cx="241540" cy="241540"/>
              </a:xfrm>
              <a:prstGeom prst="ellipse">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i="0" sz="1600" u="none" cap="none" strike="noStrike">
                  <a:solidFill>
                    <a:schemeClr val="lt1"/>
                  </a:solidFill>
                  <a:latin typeface="Calibri"/>
                  <a:ea typeface="Calibri"/>
                  <a:cs typeface="Calibri"/>
                  <a:sym typeface="Calibri"/>
                </a:endParaRPr>
              </a:p>
            </p:txBody>
          </p:sp>
          <p:sp>
            <p:nvSpPr>
              <p:cNvPr id="257" name="Google Shape;257;p33"/>
              <p:cNvSpPr/>
              <p:nvPr/>
            </p:nvSpPr>
            <p:spPr>
              <a:xfrm>
                <a:off x="1863304" y="3498868"/>
                <a:ext cx="241540" cy="241540"/>
              </a:xfrm>
              <a:prstGeom prst="ellipse">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i="0" sz="1600" u="none" cap="none" strike="noStrike">
                  <a:solidFill>
                    <a:schemeClr val="lt1"/>
                  </a:solidFill>
                  <a:latin typeface="Calibri"/>
                  <a:ea typeface="Calibri"/>
                  <a:cs typeface="Calibri"/>
                  <a:sym typeface="Calibri"/>
                </a:endParaRPr>
              </a:p>
            </p:txBody>
          </p:sp>
          <p:sp>
            <p:nvSpPr>
              <p:cNvPr id="258" name="Google Shape;258;p33"/>
              <p:cNvSpPr/>
              <p:nvPr/>
            </p:nvSpPr>
            <p:spPr>
              <a:xfrm>
                <a:off x="1863304" y="4144123"/>
                <a:ext cx="241540" cy="241540"/>
              </a:xfrm>
              <a:prstGeom prst="ellipse">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i="0" sz="1600" u="none" cap="none" strike="noStrike">
                  <a:solidFill>
                    <a:schemeClr val="lt1"/>
                  </a:solidFill>
                  <a:latin typeface="Calibri"/>
                  <a:ea typeface="Calibri"/>
                  <a:cs typeface="Calibri"/>
                  <a:sym typeface="Calibri"/>
                </a:endParaRPr>
              </a:p>
            </p:txBody>
          </p:sp>
          <p:sp>
            <p:nvSpPr>
              <p:cNvPr id="259" name="Google Shape;259;p33"/>
              <p:cNvSpPr/>
              <p:nvPr/>
            </p:nvSpPr>
            <p:spPr>
              <a:xfrm>
                <a:off x="1863304" y="4789378"/>
                <a:ext cx="241540" cy="241540"/>
              </a:xfrm>
              <a:prstGeom prst="ellipse">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i="0" sz="1600" u="none" cap="none" strike="noStrike">
                  <a:solidFill>
                    <a:schemeClr val="lt1"/>
                  </a:solidFill>
                  <a:latin typeface="Calibri"/>
                  <a:ea typeface="Calibri"/>
                  <a:cs typeface="Calibri"/>
                  <a:sym typeface="Calibri"/>
                </a:endParaRPr>
              </a:p>
            </p:txBody>
          </p:sp>
          <p:sp>
            <p:nvSpPr>
              <p:cNvPr id="255" name="Google Shape;255;p33"/>
              <p:cNvSpPr/>
              <p:nvPr/>
            </p:nvSpPr>
            <p:spPr>
              <a:xfrm>
                <a:off x="1863304" y="5434632"/>
                <a:ext cx="241540" cy="241540"/>
              </a:xfrm>
              <a:prstGeom prst="ellipse">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i="0" sz="1600" u="none" cap="none" strike="noStrike">
                  <a:solidFill>
                    <a:schemeClr val="lt1"/>
                  </a:solidFill>
                  <a:latin typeface="Calibri"/>
                  <a:ea typeface="Calibri"/>
                  <a:cs typeface="Calibri"/>
                  <a:sym typeface="Calibri"/>
                </a:endParaRPr>
              </a:p>
            </p:txBody>
          </p:sp>
        </p:grpSp>
      </p:grpSp>
      <p:sp>
        <p:nvSpPr>
          <p:cNvPr id="260" name="Google Shape;260;p33"/>
          <p:cNvSpPr/>
          <p:nvPr/>
        </p:nvSpPr>
        <p:spPr>
          <a:xfrm>
            <a:off x="925344" y="3309729"/>
            <a:ext cx="1148122" cy="1006670"/>
          </a:xfrm>
          <a:custGeom>
            <a:rect b="b" l="l" r="r" t="t"/>
            <a:pathLst>
              <a:path extrusionOk="0" h="477" w="544">
                <a:moveTo>
                  <a:pt x="537" y="0"/>
                </a:moveTo>
                <a:cubicBezTo>
                  <a:pt x="322" y="0"/>
                  <a:pt x="322" y="0"/>
                  <a:pt x="322" y="0"/>
                </a:cubicBezTo>
                <a:cubicBezTo>
                  <a:pt x="318" y="0"/>
                  <a:pt x="315" y="3"/>
                  <a:pt x="315" y="7"/>
                </a:cubicBezTo>
                <a:cubicBezTo>
                  <a:pt x="315" y="94"/>
                  <a:pt x="315" y="94"/>
                  <a:pt x="315" y="94"/>
                </a:cubicBezTo>
                <a:cubicBezTo>
                  <a:pt x="317" y="183"/>
                  <a:pt x="317" y="183"/>
                  <a:pt x="317" y="183"/>
                </a:cubicBezTo>
                <a:cubicBezTo>
                  <a:pt x="227" y="183"/>
                  <a:pt x="227" y="183"/>
                  <a:pt x="227" y="183"/>
                </a:cubicBezTo>
                <a:cubicBezTo>
                  <a:pt x="229" y="94"/>
                  <a:pt x="229" y="94"/>
                  <a:pt x="229" y="94"/>
                </a:cubicBezTo>
                <a:cubicBezTo>
                  <a:pt x="229" y="7"/>
                  <a:pt x="229" y="7"/>
                  <a:pt x="229" y="7"/>
                </a:cubicBezTo>
                <a:cubicBezTo>
                  <a:pt x="229" y="3"/>
                  <a:pt x="226" y="0"/>
                  <a:pt x="222" y="0"/>
                </a:cubicBezTo>
                <a:cubicBezTo>
                  <a:pt x="7" y="0"/>
                  <a:pt x="7" y="0"/>
                  <a:pt x="7" y="0"/>
                </a:cubicBezTo>
                <a:cubicBezTo>
                  <a:pt x="3" y="0"/>
                  <a:pt x="0" y="3"/>
                  <a:pt x="0" y="7"/>
                </a:cubicBezTo>
                <a:cubicBezTo>
                  <a:pt x="0" y="94"/>
                  <a:pt x="0" y="94"/>
                  <a:pt x="0" y="94"/>
                </a:cubicBezTo>
                <a:cubicBezTo>
                  <a:pt x="0" y="94"/>
                  <a:pt x="0" y="94"/>
                  <a:pt x="0" y="94"/>
                </a:cubicBezTo>
                <a:cubicBezTo>
                  <a:pt x="20" y="375"/>
                  <a:pt x="20" y="375"/>
                  <a:pt x="20" y="375"/>
                </a:cubicBezTo>
                <a:cubicBezTo>
                  <a:pt x="20" y="379"/>
                  <a:pt x="23" y="381"/>
                  <a:pt x="27" y="381"/>
                </a:cubicBezTo>
                <a:cubicBezTo>
                  <a:pt x="53" y="381"/>
                  <a:pt x="53" y="381"/>
                  <a:pt x="53" y="381"/>
                </a:cubicBezTo>
                <a:cubicBezTo>
                  <a:pt x="53" y="470"/>
                  <a:pt x="53" y="470"/>
                  <a:pt x="53" y="470"/>
                </a:cubicBezTo>
                <a:cubicBezTo>
                  <a:pt x="53" y="474"/>
                  <a:pt x="56" y="477"/>
                  <a:pt x="60" y="477"/>
                </a:cubicBezTo>
                <a:cubicBezTo>
                  <a:pt x="169" y="477"/>
                  <a:pt x="169" y="477"/>
                  <a:pt x="169" y="477"/>
                </a:cubicBezTo>
                <a:cubicBezTo>
                  <a:pt x="172" y="477"/>
                  <a:pt x="176" y="474"/>
                  <a:pt x="176" y="470"/>
                </a:cubicBezTo>
                <a:cubicBezTo>
                  <a:pt x="176" y="381"/>
                  <a:pt x="176" y="381"/>
                  <a:pt x="176" y="381"/>
                </a:cubicBezTo>
                <a:cubicBezTo>
                  <a:pt x="202" y="381"/>
                  <a:pt x="202" y="381"/>
                  <a:pt x="202" y="381"/>
                </a:cubicBezTo>
                <a:cubicBezTo>
                  <a:pt x="205" y="381"/>
                  <a:pt x="208" y="379"/>
                  <a:pt x="209" y="375"/>
                </a:cubicBezTo>
                <a:cubicBezTo>
                  <a:pt x="216" y="294"/>
                  <a:pt x="216" y="294"/>
                  <a:pt x="216" y="294"/>
                </a:cubicBezTo>
                <a:cubicBezTo>
                  <a:pt x="327" y="294"/>
                  <a:pt x="327" y="294"/>
                  <a:pt x="327" y="294"/>
                </a:cubicBezTo>
                <a:cubicBezTo>
                  <a:pt x="335" y="375"/>
                  <a:pt x="335" y="375"/>
                  <a:pt x="335" y="375"/>
                </a:cubicBezTo>
                <a:cubicBezTo>
                  <a:pt x="335" y="379"/>
                  <a:pt x="338" y="381"/>
                  <a:pt x="342" y="381"/>
                </a:cubicBezTo>
                <a:cubicBezTo>
                  <a:pt x="368" y="381"/>
                  <a:pt x="368" y="381"/>
                  <a:pt x="368" y="381"/>
                </a:cubicBezTo>
                <a:cubicBezTo>
                  <a:pt x="368" y="470"/>
                  <a:pt x="368" y="470"/>
                  <a:pt x="368" y="470"/>
                </a:cubicBezTo>
                <a:cubicBezTo>
                  <a:pt x="368" y="474"/>
                  <a:pt x="371" y="477"/>
                  <a:pt x="375" y="477"/>
                </a:cubicBezTo>
                <a:cubicBezTo>
                  <a:pt x="484" y="477"/>
                  <a:pt x="484" y="477"/>
                  <a:pt x="484" y="477"/>
                </a:cubicBezTo>
                <a:cubicBezTo>
                  <a:pt x="488" y="477"/>
                  <a:pt x="491" y="474"/>
                  <a:pt x="491" y="470"/>
                </a:cubicBezTo>
                <a:cubicBezTo>
                  <a:pt x="491" y="381"/>
                  <a:pt x="491" y="381"/>
                  <a:pt x="491" y="381"/>
                </a:cubicBezTo>
                <a:cubicBezTo>
                  <a:pt x="517" y="381"/>
                  <a:pt x="517" y="381"/>
                  <a:pt x="517" y="381"/>
                </a:cubicBezTo>
                <a:cubicBezTo>
                  <a:pt x="520" y="381"/>
                  <a:pt x="523" y="379"/>
                  <a:pt x="524" y="375"/>
                </a:cubicBezTo>
                <a:cubicBezTo>
                  <a:pt x="544" y="94"/>
                  <a:pt x="544" y="94"/>
                  <a:pt x="544" y="94"/>
                </a:cubicBezTo>
                <a:cubicBezTo>
                  <a:pt x="544" y="94"/>
                  <a:pt x="544" y="94"/>
                  <a:pt x="544" y="94"/>
                </a:cubicBezTo>
                <a:cubicBezTo>
                  <a:pt x="544" y="7"/>
                  <a:pt x="544" y="7"/>
                  <a:pt x="544" y="7"/>
                </a:cubicBezTo>
                <a:cubicBezTo>
                  <a:pt x="544" y="3"/>
                  <a:pt x="541" y="0"/>
                  <a:pt x="537" y="0"/>
                </a:cubicBezTo>
                <a:close/>
                <a:moveTo>
                  <a:pt x="530" y="14"/>
                </a:moveTo>
                <a:cubicBezTo>
                  <a:pt x="530" y="87"/>
                  <a:pt x="530" y="87"/>
                  <a:pt x="530" y="87"/>
                </a:cubicBezTo>
                <a:cubicBezTo>
                  <a:pt x="329" y="87"/>
                  <a:pt x="329" y="87"/>
                  <a:pt x="329" y="87"/>
                </a:cubicBezTo>
                <a:cubicBezTo>
                  <a:pt x="329" y="14"/>
                  <a:pt x="329" y="14"/>
                  <a:pt x="329" y="14"/>
                </a:cubicBezTo>
                <a:lnTo>
                  <a:pt x="530" y="14"/>
                </a:lnTo>
                <a:close/>
                <a:moveTo>
                  <a:pt x="193" y="280"/>
                </a:moveTo>
                <a:cubicBezTo>
                  <a:pt x="183" y="280"/>
                  <a:pt x="176" y="272"/>
                  <a:pt x="176" y="262"/>
                </a:cubicBezTo>
                <a:cubicBezTo>
                  <a:pt x="176" y="214"/>
                  <a:pt x="176" y="214"/>
                  <a:pt x="176" y="214"/>
                </a:cubicBezTo>
                <a:cubicBezTo>
                  <a:pt x="176" y="204"/>
                  <a:pt x="183" y="197"/>
                  <a:pt x="193" y="197"/>
                </a:cubicBezTo>
                <a:cubicBezTo>
                  <a:pt x="350" y="197"/>
                  <a:pt x="350" y="197"/>
                  <a:pt x="350" y="197"/>
                </a:cubicBezTo>
                <a:cubicBezTo>
                  <a:pt x="360" y="197"/>
                  <a:pt x="368" y="204"/>
                  <a:pt x="368" y="214"/>
                </a:cubicBezTo>
                <a:cubicBezTo>
                  <a:pt x="368" y="262"/>
                  <a:pt x="368" y="262"/>
                  <a:pt x="368" y="262"/>
                </a:cubicBezTo>
                <a:cubicBezTo>
                  <a:pt x="368" y="272"/>
                  <a:pt x="360" y="280"/>
                  <a:pt x="350" y="280"/>
                </a:cubicBezTo>
                <a:lnTo>
                  <a:pt x="193" y="280"/>
                </a:lnTo>
                <a:close/>
                <a:moveTo>
                  <a:pt x="215" y="14"/>
                </a:moveTo>
                <a:cubicBezTo>
                  <a:pt x="215" y="87"/>
                  <a:pt x="215" y="87"/>
                  <a:pt x="215" y="87"/>
                </a:cubicBezTo>
                <a:cubicBezTo>
                  <a:pt x="14" y="87"/>
                  <a:pt x="14" y="87"/>
                  <a:pt x="14" y="87"/>
                </a:cubicBezTo>
                <a:cubicBezTo>
                  <a:pt x="14" y="14"/>
                  <a:pt x="14" y="14"/>
                  <a:pt x="14" y="14"/>
                </a:cubicBezTo>
                <a:lnTo>
                  <a:pt x="215" y="14"/>
                </a:lnTo>
                <a:close/>
                <a:moveTo>
                  <a:pt x="162" y="463"/>
                </a:moveTo>
                <a:cubicBezTo>
                  <a:pt x="67" y="463"/>
                  <a:pt x="67" y="463"/>
                  <a:pt x="67" y="463"/>
                </a:cubicBezTo>
                <a:cubicBezTo>
                  <a:pt x="67" y="381"/>
                  <a:pt x="67" y="381"/>
                  <a:pt x="67" y="381"/>
                </a:cubicBezTo>
                <a:cubicBezTo>
                  <a:pt x="162" y="381"/>
                  <a:pt x="162" y="381"/>
                  <a:pt x="162" y="381"/>
                </a:cubicBezTo>
                <a:lnTo>
                  <a:pt x="162" y="463"/>
                </a:lnTo>
                <a:close/>
                <a:moveTo>
                  <a:pt x="195" y="367"/>
                </a:moveTo>
                <a:cubicBezTo>
                  <a:pt x="33" y="367"/>
                  <a:pt x="33" y="367"/>
                  <a:pt x="33" y="367"/>
                </a:cubicBezTo>
                <a:cubicBezTo>
                  <a:pt x="14" y="101"/>
                  <a:pt x="14" y="101"/>
                  <a:pt x="14" y="101"/>
                </a:cubicBezTo>
                <a:cubicBezTo>
                  <a:pt x="214" y="101"/>
                  <a:pt x="214" y="101"/>
                  <a:pt x="214" y="101"/>
                </a:cubicBezTo>
                <a:cubicBezTo>
                  <a:pt x="213" y="183"/>
                  <a:pt x="213" y="183"/>
                  <a:pt x="213" y="183"/>
                </a:cubicBezTo>
                <a:cubicBezTo>
                  <a:pt x="193" y="183"/>
                  <a:pt x="193" y="183"/>
                  <a:pt x="193" y="183"/>
                </a:cubicBezTo>
                <a:cubicBezTo>
                  <a:pt x="176" y="183"/>
                  <a:pt x="162" y="197"/>
                  <a:pt x="162" y="214"/>
                </a:cubicBezTo>
                <a:cubicBezTo>
                  <a:pt x="162" y="262"/>
                  <a:pt x="162" y="262"/>
                  <a:pt x="162" y="262"/>
                </a:cubicBezTo>
                <a:cubicBezTo>
                  <a:pt x="162" y="280"/>
                  <a:pt x="176" y="294"/>
                  <a:pt x="193" y="294"/>
                </a:cubicBezTo>
                <a:cubicBezTo>
                  <a:pt x="202" y="294"/>
                  <a:pt x="202" y="294"/>
                  <a:pt x="202" y="294"/>
                </a:cubicBezTo>
                <a:lnTo>
                  <a:pt x="195" y="367"/>
                </a:lnTo>
                <a:close/>
                <a:moveTo>
                  <a:pt x="477" y="463"/>
                </a:moveTo>
                <a:cubicBezTo>
                  <a:pt x="382" y="463"/>
                  <a:pt x="382" y="463"/>
                  <a:pt x="382" y="463"/>
                </a:cubicBezTo>
                <a:cubicBezTo>
                  <a:pt x="382" y="381"/>
                  <a:pt x="382" y="381"/>
                  <a:pt x="382" y="381"/>
                </a:cubicBezTo>
                <a:cubicBezTo>
                  <a:pt x="477" y="381"/>
                  <a:pt x="477" y="381"/>
                  <a:pt x="477" y="381"/>
                </a:cubicBezTo>
                <a:lnTo>
                  <a:pt x="477" y="463"/>
                </a:lnTo>
                <a:close/>
                <a:moveTo>
                  <a:pt x="510" y="367"/>
                </a:moveTo>
                <a:cubicBezTo>
                  <a:pt x="348" y="367"/>
                  <a:pt x="348" y="367"/>
                  <a:pt x="348" y="367"/>
                </a:cubicBezTo>
                <a:cubicBezTo>
                  <a:pt x="342" y="294"/>
                  <a:pt x="342" y="294"/>
                  <a:pt x="342" y="294"/>
                </a:cubicBezTo>
                <a:cubicBezTo>
                  <a:pt x="350" y="294"/>
                  <a:pt x="350" y="294"/>
                  <a:pt x="350" y="294"/>
                </a:cubicBezTo>
                <a:cubicBezTo>
                  <a:pt x="368" y="294"/>
                  <a:pt x="382" y="280"/>
                  <a:pt x="382" y="262"/>
                </a:cubicBezTo>
                <a:cubicBezTo>
                  <a:pt x="382" y="214"/>
                  <a:pt x="382" y="214"/>
                  <a:pt x="382" y="214"/>
                </a:cubicBezTo>
                <a:cubicBezTo>
                  <a:pt x="382" y="197"/>
                  <a:pt x="368" y="183"/>
                  <a:pt x="350" y="183"/>
                </a:cubicBezTo>
                <a:cubicBezTo>
                  <a:pt x="331" y="183"/>
                  <a:pt x="331" y="183"/>
                  <a:pt x="331" y="183"/>
                </a:cubicBezTo>
                <a:cubicBezTo>
                  <a:pt x="329" y="101"/>
                  <a:pt x="329" y="101"/>
                  <a:pt x="329" y="101"/>
                </a:cubicBezTo>
                <a:cubicBezTo>
                  <a:pt x="529" y="101"/>
                  <a:pt x="529" y="101"/>
                  <a:pt x="529" y="101"/>
                </a:cubicBezTo>
                <a:lnTo>
                  <a:pt x="510" y="367"/>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6" name="Google Shape;266;p34"/>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Fuentes de datos</a:t>
            </a:r>
            <a:endParaRPr b="1"/>
          </a:p>
        </p:txBody>
      </p:sp>
      <p:sp>
        <p:nvSpPr>
          <p:cNvPr id="267" name="Google Shape;267;p34"/>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La ejecución del proyecto se fundamenta en diversas fuentes de datos</a:t>
            </a:r>
            <a:endParaRPr/>
          </a:p>
        </p:txBody>
      </p:sp>
      <p:sp>
        <p:nvSpPr>
          <p:cNvPr id="268" name="Google Shape;268;p34"/>
          <p:cNvSpPr/>
          <p:nvPr/>
        </p:nvSpPr>
        <p:spPr>
          <a:xfrm>
            <a:off x="7406316" y="2144504"/>
            <a:ext cx="3945507" cy="262916"/>
          </a:xfrm>
          <a:custGeom>
            <a:rect b="b" l="l" r="r" t="t"/>
            <a:pathLst>
              <a:path extrusionOk="0" h="568960" w="3444240">
                <a:moveTo>
                  <a:pt x="0" y="568960"/>
                </a:moveTo>
                <a:lnTo>
                  <a:pt x="690880" y="0"/>
                </a:lnTo>
                <a:lnTo>
                  <a:pt x="3444240" y="0"/>
                </a:lnTo>
              </a:path>
            </a:pathLst>
          </a:custGeom>
          <a:noFill/>
          <a:ln cap="flat" cmpd="sng" w="19050">
            <a:solidFill>
              <a:schemeClr val="dk1">
                <a:alpha val="49803"/>
              </a:schemeClr>
            </a:solidFill>
            <a:prstDash val="solid"/>
            <a:round/>
            <a:headEnd len="sm" w="sm" type="none"/>
            <a:tailEnd len="lg" w="lg"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34"/>
          <p:cNvSpPr/>
          <p:nvPr/>
        </p:nvSpPr>
        <p:spPr>
          <a:xfrm flipH="1" rot="10800000">
            <a:off x="7406316" y="4436253"/>
            <a:ext cx="3945507" cy="262916"/>
          </a:xfrm>
          <a:custGeom>
            <a:rect b="b" l="l" r="r" t="t"/>
            <a:pathLst>
              <a:path extrusionOk="0" h="568960" w="3444240">
                <a:moveTo>
                  <a:pt x="0" y="568960"/>
                </a:moveTo>
                <a:lnTo>
                  <a:pt x="690880" y="0"/>
                </a:lnTo>
                <a:lnTo>
                  <a:pt x="3444240" y="0"/>
                </a:lnTo>
              </a:path>
            </a:pathLst>
          </a:custGeom>
          <a:noFill/>
          <a:ln cap="flat" cmpd="sng" w="19050">
            <a:solidFill>
              <a:schemeClr val="dk1">
                <a:alpha val="49803"/>
              </a:schemeClr>
            </a:solidFill>
            <a:prstDash val="solid"/>
            <a:round/>
            <a:headEnd len="sm" w="sm" type="none"/>
            <a:tailEnd len="lg" w="lg"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34"/>
          <p:cNvSpPr/>
          <p:nvPr/>
        </p:nvSpPr>
        <p:spPr>
          <a:xfrm flipH="1">
            <a:off x="820279" y="2144504"/>
            <a:ext cx="3831392" cy="262916"/>
          </a:xfrm>
          <a:custGeom>
            <a:rect b="b" l="l" r="r" t="t"/>
            <a:pathLst>
              <a:path extrusionOk="0" h="568960" w="3444240">
                <a:moveTo>
                  <a:pt x="0" y="568960"/>
                </a:moveTo>
                <a:lnTo>
                  <a:pt x="690880" y="0"/>
                </a:lnTo>
                <a:lnTo>
                  <a:pt x="3444240" y="0"/>
                </a:lnTo>
              </a:path>
            </a:pathLst>
          </a:custGeom>
          <a:noFill/>
          <a:ln cap="flat" cmpd="sng" w="19050">
            <a:solidFill>
              <a:schemeClr val="dk1">
                <a:alpha val="49803"/>
              </a:schemeClr>
            </a:solidFill>
            <a:prstDash val="solid"/>
            <a:round/>
            <a:headEnd len="sm" w="sm" type="none"/>
            <a:tailEnd len="lg" w="lg" type="ova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34"/>
          <p:cNvSpPr/>
          <p:nvPr/>
        </p:nvSpPr>
        <p:spPr>
          <a:xfrm rot="10800000">
            <a:off x="820279" y="4436253"/>
            <a:ext cx="3831392" cy="262916"/>
          </a:xfrm>
          <a:custGeom>
            <a:rect b="b" l="l" r="r" t="t"/>
            <a:pathLst>
              <a:path extrusionOk="0" h="568960" w="3444240">
                <a:moveTo>
                  <a:pt x="0" y="568960"/>
                </a:moveTo>
                <a:lnTo>
                  <a:pt x="690880" y="0"/>
                </a:lnTo>
                <a:lnTo>
                  <a:pt x="3444240" y="0"/>
                </a:lnTo>
              </a:path>
            </a:pathLst>
          </a:custGeom>
          <a:noFill/>
          <a:ln cap="flat" cmpd="sng" w="19050">
            <a:solidFill>
              <a:schemeClr val="dk1">
                <a:alpha val="49803"/>
              </a:schemeClr>
            </a:solidFill>
            <a:prstDash val="solid"/>
            <a:round/>
            <a:headEnd len="sm" w="sm" type="none"/>
            <a:tailEnd len="lg" w="lg" type="ova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34"/>
          <p:cNvSpPr/>
          <p:nvPr/>
        </p:nvSpPr>
        <p:spPr>
          <a:xfrm>
            <a:off x="4670772" y="2073165"/>
            <a:ext cx="2747962" cy="2747962"/>
          </a:xfrm>
          <a:prstGeom prst="ellipse">
            <a:avLst/>
          </a:prstGeom>
          <a:noFill/>
          <a:ln cap="flat" cmpd="sng" w="1905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34"/>
          <p:cNvSpPr/>
          <p:nvPr/>
        </p:nvSpPr>
        <p:spPr>
          <a:xfrm>
            <a:off x="4491199" y="1893592"/>
            <a:ext cx="1319455" cy="1319455"/>
          </a:xfrm>
          <a:custGeom>
            <a:rect b="b" l="l" r="r" t="t"/>
            <a:pathLst>
              <a:path extrusionOk="0" h="1147239" w="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5"/>
          </a:solidFill>
          <a:ln>
            <a:noFill/>
          </a:ln>
        </p:spPr>
        <p:txBody>
          <a:bodyPr anchorCtr="0" anchor="ctr" bIns="225150" lIns="225150" spcFirstLastPara="1" rIns="225150" wrap="square" tIns="225150">
            <a:noAutofit/>
          </a:bodyPr>
          <a:lstStyle/>
          <a:p>
            <a:pPr indent="0" lvl="0" marL="0" marR="0" rtl="0" algn="ctr">
              <a:lnSpc>
                <a:spcPct val="90000"/>
              </a:lnSpc>
              <a:spcBef>
                <a:spcPts val="0"/>
              </a:spcBef>
              <a:spcAft>
                <a:spcPts val="0"/>
              </a:spcAft>
              <a:buNone/>
            </a:pPr>
            <a:r>
              <a:t/>
            </a:r>
            <a:endParaRPr b="1" sz="1500">
              <a:solidFill>
                <a:srgbClr val="FFFFFF"/>
              </a:solidFill>
              <a:latin typeface="Calibri"/>
              <a:ea typeface="Calibri"/>
              <a:cs typeface="Calibri"/>
              <a:sym typeface="Calibri"/>
            </a:endParaRPr>
          </a:p>
        </p:txBody>
      </p:sp>
      <p:sp>
        <p:nvSpPr>
          <p:cNvPr id="274" name="Google Shape;274;p34"/>
          <p:cNvSpPr/>
          <p:nvPr/>
        </p:nvSpPr>
        <p:spPr>
          <a:xfrm>
            <a:off x="6278852" y="1893592"/>
            <a:ext cx="1319455" cy="1319455"/>
          </a:xfrm>
          <a:custGeom>
            <a:rect b="b" l="l" r="r" t="t"/>
            <a:pathLst>
              <a:path extrusionOk="0" h="1147239" w="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5"/>
          </a:solidFill>
          <a:ln>
            <a:noFill/>
          </a:ln>
        </p:spPr>
        <p:txBody>
          <a:bodyPr anchorCtr="0" anchor="ctr" bIns="225150" lIns="225150" spcFirstLastPara="1" rIns="225150" wrap="square" tIns="225150">
            <a:noAutofit/>
          </a:bodyPr>
          <a:lstStyle/>
          <a:p>
            <a:pPr indent="0" lvl="0" marL="0" marR="0" rtl="0" algn="ctr">
              <a:lnSpc>
                <a:spcPct val="90000"/>
              </a:lnSpc>
              <a:spcBef>
                <a:spcPts val="0"/>
              </a:spcBef>
              <a:spcAft>
                <a:spcPts val="0"/>
              </a:spcAft>
              <a:buNone/>
            </a:pPr>
            <a:r>
              <a:t/>
            </a:r>
            <a:endParaRPr b="1" sz="1500">
              <a:solidFill>
                <a:srgbClr val="FFFFFF"/>
              </a:solidFill>
              <a:latin typeface="Calibri"/>
              <a:ea typeface="Calibri"/>
              <a:cs typeface="Calibri"/>
              <a:sym typeface="Calibri"/>
            </a:endParaRPr>
          </a:p>
        </p:txBody>
      </p:sp>
      <p:sp>
        <p:nvSpPr>
          <p:cNvPr id="275" name="Google Shape;275;p34"/>
          <p:cNvSpPr/>
          <p:nvPr/>
        </p:nvSpPr>
        <p:spPr>
          <a:xfrm>
            <a:off x="4491199" y="3681245"/>
            <a:ext cx="1319455" cy="1319455"/>
          </a:xfrm>
          <a:custGeom>
            <a:rect b="b" l="l" r="r" t="t"/>
            <a:pathLst>
              <a:path extrusionOk="0" h="1147239" w="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5"/>
          </a:solidFill>
          <a:ln>
            <a:noFill/>
          </a:ln>
        </p:spPr>
        <p:txBody>
          <a:bodyPr anchorCtr="0" anchor="ctr" bIns="225150" lIns="225150" spcFirstLastPara="1" rIns="225150" wrap="square" tIns="225150">
            <a:noAutofit/>
          </a:bodyPr>
          <a:lstStyle/>
          <a:p>
            <a:pPr indent="0" lvl="0" marL="0" marR="0" rtl="0" algn="ctr">
              <a:lnSpc>
                <a:spcPct val="90000"/>
              </a:lnSpc>
              <a:spcBef>
                <a:spcPts val="0"/>
              </a:spcBef>
              <a:spcAft>
                <a:spcPts val="0"/>
              </a:spcAft>
              <a:buNone/>
            </a:pPr>
            <a:r>
              <a:t/>
            </a:r>
            <a:endParaRPr b="1" sz="1500">
              <a:solidFill>
                <a:srgbClr val="FFFFFF"/>
              </a:solidFill>
              <a:latin typeface="Calibri"/>
              <a:ea typeface="Calibri"/>
              <a:cs typeface="Calibri"/>
              <a:sym typeface="Calibri"/>
            </a:endParaRPr>
          </a:p>
        </p:txBody>
      </p:sp>
      <p:sp>
        <p:nvSpPr>
          <p:cNvPr id="276" name="Google Shape;276;p34"/>
          <p:cNvSpPr/>
          <p:nvPr/>
        </p:nvSpPr>
        <p:spPr>
          <a:xfrm>
            <a:off x="6278852" y="3681245"/>
            <a:ext cx="1319455" cy="1319455"/>
          </a:xfrm>
          <a:custGeom>
            <a:rect b="b" l="l" r="r" t="t"/>
            <a:pathLst>
              <a:path extrusionOk="0" h="1147239" w="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5"/>
          </a:solidFill>
          <a:ln>
            <a:noFill/>
          </a:ln>
        </p:spPr>
        <p:txBody>
          <a:bodyPr anchorCtr="0" anchor="ctr" bIns="225150" lIns="225150" spcFirstLastPara="1" rIns="225150" wrap="square" tIns="225150">
            <a:noAutofit/>
          </a:bodyPr>
          <a:lstStyle/>
          <a:p>
            <a:pPr indent="0" lvl="0" marL="0" marR="0" rtl="0" algn="ctr">
              <a:lnSpc>
                <a:spcPct val="90000"/>
              </a:lnSpc>
              <a:spcBef>
                <a:spcPts val="0"/>
              </a:spcBef>
              <a:spcAft>
                <a:spcPts val="0"/>
              </a:spcAft>
              <a:buNone/>
            </a:pPr>
            <a:r>
              <a:t/>
            </a:r>
            <a:endParaRPr b="1" sz="1500">
              <a:solidFill>
                <a:srgbClr val="FFFFFF"/>
              </a:solidFill>
              <a:latin typeface="Calibri"/>
              <a:ea typeface="Calibri"/>
              <a:cs typeface="Calibri"/>
              <a:sym typeface="Calibri"/>
            </a:endParaRPr>
          </a:p>
        </p:txBody>
      </p:sp>
      <p:sp>
        <p:nvSpPr>
          <p:cNvPr id="277" name="Google Shape;277;p34"/>
          <p:cNvSpPr txBox="1"/>
          <p:nvPr/>
        </p:nvSpPr>
        <p:spPr>
          <a:xfrm>
            <a:off x="7981811" y="1814799"/>
            <a:ext cx="3154891" cy="178407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s-ES" sz="1400">
                <a:solidFill>
                  <a:schemeClr val="dk1"/>
                </a:solidFill>
                <a:latin typeface="Calibri"/>
                <a:ea typeface="Calibri"/>
                <a:cs typeface="Calibri"/>
                <a:sym typeface="Calibri"/>
              </a:rPr>
              <a:t> </a:t>
            </a:r>
            <a:endParaRPr/>
          </a:p>
          <a:p>
            <a:pPr indent="0" lvl="0" marL="0" marR="0" rtl="0" algn="just">
              <a:spcBef>
                <a:spcPts val="1600"/>
              </a:spcBef>
              <a:spcAft>
                <a:spcPts val="0"/>
              </a:spcAft>
              <a:buNone/>
            </a:pPr>
            <a:r>
              <a:rPr lang="es-ES" sz="1200">
                <a:solidFill>
                  <a:srgbClr val="000000"/>
                </a:solidFill>
                <a:latin typeface="Calibri"/>
                <a:ea typeface="Calibri"/>
                <a:cs typeface="Calibri"/>
                <a:sym typeface="Calibri"/>
              </a:rPr>
              <a:t>El Sistema Integral de la Calidad del Aire del Ayuntamiento de Madrid permite conocer en cada momento los niveles de contaminación atmosférica en el municipio y se obtiene en csv a través de una url que se disponibiliza. Son unos datos con una periodicidad de actualización de una hora.</a:t>
            </a:r>
            <a:endParaRPr/>
          </a:p>
        </p:txBody>
      </p:sp>
      <p:sp>
        <p:nvSpPr>
          <p:cNvPr id="278" name="Google Shape;278;p34"/>
          <p:cNvSpPr txBox="1"/>
          <p:nvPr/>
        </p:nvSpPr>
        <p:spPr>
          <a:xfrm>
            <a:off x="7981811" y="4369464"/>
            <a:ext cx="2984229" cy="142859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s-ES" sz="1500">
                <a:solidFill>
                  <a:schemeClr val="dk1"/>
                </a:solidFill>
                <a:latin typeface="Calibri"/>
                <a:ea typeface="Calibri"/>
                <a:cs typeface="Calibri"/>
                <a:sym typeface="Calibri"/>
              </a:rPr>
              <a:t> </a:t>
            </a:r>
            <a:endParaRPr/>
          </a:p>
          <a:p>
            <a:pPr indent="0" lvl="0" marL="0" marR="0" rtl="0" algn="l">
              <a:spcBef>
                <a:spcPts val="1600"/>
              </a:spcBef>
              <a:spcAft>
                <a:spcPts val="0"/>
              </a:spcAft>
              <a:buNone/>
            </a:pPr>
            <a:r>
              <a:rPr lang="es-ES" sz="1200">
                <a:solidFill>
                  <a:srgbClr val="000000"/>
                </a:solidFill>
                <a:latin typeface="Calibri"/>
                <a:ea typeface="Calibri"/>
                <a:cs typeface="Calibri"/>
                <a:sym typeface="Calibri"/>
              </a:rPr>
              <a:t>Datos de predicción proporcionados por el servicio de Open Data de Aemet, de hora en hora hasta 48 horas próximas. Estos datos se disponibiliza mediante api con api key en formato json/xml.</a:t>
            </a:r>
            <a:endParaRPr/>
          </a:p>
        </p:txBody>
      </p:sp>
      <p:sp>
        <p:nvSpPr>
          <p:cNvPr id="279" name="Google Shape;279;p34"/>
          <p:cNvSpPr txBox="1"/>
          <p:nvPr/>
        </p:nvSpPr>
        <p:spPr>
          <a:xfrm>
            <a:off x="1035171" y="4369464"/>
            <a:ext cx="3078420" cy="1428596"/>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None/>
            </a:pPr>
            <a:r>
              <a:rPr lang="es-ES" sz="1500">
                <a:solidFill>
                  <a:schemeClr val="dk1"/>
                </a:solidFill>
                <a:latin typeface="Calibri"/>
                <a:ea typeface="Calibri"/>
                <a:cs typeface="Calibri"/>
                <a:sym typeface="Calibri"/>
              </a:rPr>
              <a:t> </a:t>
            </a:r>
            <a:endParaRPr/>
          </a:p>
          <a:p>
            <a:pPr indent="0" lvl="0" marL="0" marR="0" rtl="0" algn="l">
              <a:spcBef>
                <a:spcPts val="1600"/>
              </a:spcBef>
              <a:spcAft>
                <a:spcPts val="0"/>
              </a:spcAft>
              <a:buNone/>
            </a:pPr>
            <a:r>
              <a:rPr lang="es-ES" sz="1200">
                <a:solidFill>
                  <a:srgbClr val="000000"/>
                </a:solidFill>
                <a:latin typeface="Calibri"/>
                <a:ea typeface="Calibri"/>
                <a:cs typeface="Calibri"/>
                <a:sym typeface="Calibri"/>
              </a:rPr>
              <a:t>Datos de observación proporcionados por el servicio de Open Data de Aemet, en horarios de las últimas 24 horas (actualización cada hora). Estos datos se disponibiliza mediante api con api key en formato json.</a:t>
            </a:r>
            <a:endParaRPr/>
          </a:p>
        </p:txBody>
      </p:sp>
      <p:sp>
        <p:nvSpPr>
          <p:cNvPr id="280" name="Google Shape;280;p34"/>
          <p:cNvSpPr txBox="1"/>
          <p:nvPr/>
        </p:nvSpPr>
        <p:spPr>
          <a:xfrm>
            <a:off x="1016114" y="1854316"/>
            <a:ext cx="3145191" cy="142859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s-ES" sz="1500">
                <a:solidFill>
                  <a:schemeClr val="dk1"/>
                </a:solidFill>
                <a:latin typeface="Calibri"/>
                <a:ea typeface="Calibri"/>
                <a:cs typeface="Calibri"/>
                <a:sym typeface="Calibri"/>
              </a:rPr>
              <a:t> </a:t>
            </a:r>
            <a:endParaRPr/>
          </a:p>
          <a:p>
            <a:pPr indent="0" lvl="0" marL="0" marR="0" rtl="0" algn="l">
              <a:spcBef>
                <a:spcPts val="1600"/>
              </a:spcBef>
              <a:spcAft>
                <a:spcPts val="0"/>
              </a:spcAft>
              <a:buNone/>
            </a:pPr>
            <a:r>
              <a:rPr lang="es-ES" sz="1200">
                <a:solidFill>
                  <a:srgbClr val="000000"/>
                </a:solidFill>
                <a:latin typeface="Calibri"/>
                <a:ea typeface="Calibri"/>
                <a:cs typeface="Calibri"/>
                <a:sym typeface="Calibri"/>
              </a:rPr>
              <a:t>Estos datos permiten conocer el estado del tráfico en Madrid y se obtienen a través de un xml que se disponibiliza mediante una url. Son unos datos con una periodicidad de actualización de 5 minutos.</a:t>
            </a:r>
            <a:endParaRPr sz="1200">
              <a:solidFill>
                <a:schemeClr val="dk1"/>
              </a:solidFill>
              <a:latin typeface="Calibri"/>
              <a:ea typeface="Calibri"/>
              <a:cs typeface="Calibri"/>
              <a:sym typeface="Calibri"/>
            </a:endParaRPr>
          </a:p>
        </p:txBody>
      </p:sp>
      <p:sp>
        <p:nvSpPr>
          <p:cNvPr id="281" name="Google Shape;281;p34"/>
          <p:cNvSpPr/>
          <p:nvPr/>
        </p:nvSpPr>
        <p:spPr>
          <a:xfrm>
            <a:off x="1016114" y="1821395"/>
            <a:ext cx="2843829" cy="2862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s-ES" sz="1400">
                <a:solidFill>
                  <a:schemeClr val="dk1"/>
                </a:solidFill>
                <a:latin typeface="Calibri"/>
                <a:ea typeface="Calibri"/>
                <a:cs typeface="Calibri"/>
                <a:sym typeface="Calibri"/>
              </a:rPr>
              <a:t>Datos de tráfico</a:t>
            </a:r>
            <a:endParaRPr b="1" sz="1400">
              <a:solidFill>
                <a:schemeClr val="dk1"/>
              </a:solidFill>
              <a:latin typeface="Calibri"/>
              <a:ea typeface="Calibri"/>
              <a:cs typeface="Calibri"/>
              <a:sym typeface="Calibri"/>
            </a:endParaRPr>
          </a:p>
        </p:txBody>
      </p:sp>
      <p:sp>
        <p:nvSpPr>
          <p:cNvPr id="282" name="Google Shape;282;p34"/>
          <p:cNvSpPr/>
          <p:nvPr/>
        </p:nvSpPr>
        <p:spPr>
          <a:xfrm>
            <a:off x="1016114" y="4369464"/>
            <a:ext cx="2912008" cy="2862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s-ES" sz="1400">
                <a:solidFill>
                  <a:schemeClr val="dk1"/>
                </a:solidFill>
                <a:latin typeface="Calibri"/>
                <a:ea typeface="Calibri"/>
                <a:cs typeface="Calibri"/>
                <a:sym typeface="Calibri"/>
              </a:rPr>
              <a:t>Datos de observación meteorológica</a:t>
            </a:r>
            <a:endParaRPr b="1" sz="1400">
              <a:solidFill>
                <a:schemeClr val="dk1"/>
              </a:solidFill>
              <a:latin typeface="Calibri"/>
              <a:ea typeface="Calibri"/>
              <a:cs typeface="Calibri"/>
              <a:sym typeface="Calibri"/>
            </a:endParaRPr>
          </a:p>
        </p:txBody>
      </p:sp>
      <p:sp>
        <p:nvSpPr>
          <p:cNvPr id="283" name="Google Shape;283;p34"/>
          <p:cNvSpPr/>
          <p:nvPr/>
        </p:nvSpPr>
        <p:spPr>
          <a:xfrm>
            <a:off x="8229771" y="1821395"/>
            <a:ext cx="2843829" cy="2862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s-ES" sz="1400">
                <a:solidFill>
                  <a:schemeClr val="dk1"/>
                </a:solidFill>
                <a:latin typeface="Calibri"/>
                <a:ea typeface="Calibri"/>
                <a:cs typeface="Calibri"/>
                <a:sym typeface="Calibri"/>
              </a:rPr>
              <a:t>Datos de contaminación del aire</a:t>
            </a:r>
            <a:endParaRPr/>
          </a:p>
        </p:txBody>
      </p:sp>
      <p:sp>
        <p:nvSpPr>
          <p:cNvPr id="284" name="Google Shape;284;p34"/>
          <p:cNvSpPr/>
          <p:nvPr/>
        </p:nvSpPr>
        <p:spPr>
          <a:xfrm>
            <a:off x="8229771" y="4369464"/>
            <a:ext cx="2843829" cy="2862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s-ES" sz="1400">
                <a:solidFill>
                  <a:schemeClr val="dk1"/>
                </a:solidFill>
                <a:latin typeface="Calibri"/>
                <a:ea typeface="Calibri"/>
                <a:cs typeface="Calibri"/>
                <a:sym typeface="Calibri"/>
              </a:rPr>
              <a:t>Datos de predicción</a:t>
            </a:r>
            <a:endParaRPr b="1" sz="1400">
              <a:solidFill>
                <a:schemeClr val="dk1"/>
              </a:solidFill>
              <a:latin typeface="Calibri"/>
              <a:ea typeface="Calibri"/>
              <a:cs typeface="Calibri"/>
              <a:sym typeface="Calibri"/>
            </a:endParaRPr>
          </a:p>
        </p:txBody>
      </p:sp>
      <p:sp>
        <p:nvSpPr>
          <p:cNvPr id="285" name="Google Shape;285;p34"/>
          <p:cNvSpPr/>
          <p:nvPr/>
        </p:nvSpPr>
        <p:spPr>
          <a:xfrm>
            <a:off x="4855958" y="2386498"/>
            <a:ext cx="589936" cy="333641"/>
          </a:xfrm>
          <a:custGeom>
            <a:rect b="b" l="l" r="r" t="t"/>
            <a:pathLst>
              <a:path extrusionOk="0" h="431" w="762">
                <a:moveTo>
                  <a:pt x="745" y="217"/>
                </a:moveTo>
                <a:cubicBezTo>
                  <a:pt x="722" y="217"/>
                  <a:pt x="722" y="217"/>
                  <a:pt x="722" y="217"/>
                </a:cubicBezTo>
                <a:cubicBezTo>
                  <a:pt x="713" y="196"/>
                  <a:pt x="687" y="129"/>
                  <a:pt x="686" y="129"/>
                </a:cubicBezTo>
                <a:cubicBezTo>
                  <a:pt x="678" y="110"/>
                  <a:pt x="659" y="95"/>
                  <a:pt x="641" y="95"/>
                </a:cubicBezTo>
                <a:cubicBezTo>
                  <a:pt x="547" y="95"/>
                  <a:pt x="547" y="95"/>
                  <a:pt x="547" y="95"/>
                </a:cubicBezTo>
                <a:cubicBezTo>
                  <a:pt x="547" y="7"/>
                  <a:pt x="547" y="7"/>
                  <a:pt x="547" y="7"/>
                </a:cubicBezTo>
                <a:cubicBezTo>
                  <a:pt x="547" y="3"/>
                  <a:pt x="544" y="0"/>
                  <a:pt x="540" y="0"/>
                </a:cubicBezTo>
                <a:cubicBezTo>
                  <a:pt x="176" y="0"/>
                  <a:pt x="176" y="0"/>
                  <a:pt x="176" y="0"/>
                </a:cubicBezTo>
                <a:cubicBezTo>
                  <a:pt x="172" y="0"/>
                  <a:pt x="169" y="3"/>
                  <a:pt x="169" y="7"/>
                </a:cubicBezTo>
                <a:cubicBezTo>
                  <a:pt x="169" y="368"/>
                  <a:pt x="169" y="368"/>
                  <a:pt x="169" y="368"/>
                </a:cubicBezTo>
                <a:cubicBezTo>
                  <a:pt x="169" y="371"/>
                  <a:pt x="172" y="375"/>
                  <a:pt x="176" y="375"/>
                </a:cubicBezTo>
                <a:cubicBezTo>
                  <a:pt x="226" y="375"/>
                  <a:pt x="226" y="375"/>
                  <a:pt x="226" y="375"/>
                </a:cubicBezTo>
                <a:cubicBezTo>
                  <a:pt x="229" y="406"/>
                  <a:pt x="256" y="431"/>
                  <a:pt x="288" y="431"/>
                </a:cubicBezTo>
                <a:cubicBezTo>
                  <a:pt x="321" y="431"/>
                  <a:pt x="348" y="406"/>
                  <a:pt x="351" y="375"/>
                </a:cubicBezTo>
                <a:cubicBezTo>
                  <a:pt x="584" y="375"/>
                  <a:pt x="584" y="375"/>
                  <a:pt x="584" y="375"/>
                </a:cubicBezTo>
                <a:cubicBezTo>
                  <a:pt x="587" y="406"/>
                  <a:pt x="614" y="431"/>
                  <a:pt x="646" y="431"/>
                </a:cubicBezTo>
                <a:cubicBezTo>
                  <a:pt x="679" y="431"/>
                  <a:pt x="706" y="406"/>
                  <a:pt x="709" y="375"/>
                </a:cubicBezTo>
                <a:cubicBezTo>
                  <a:pt x="745" y="375"/>
                  <a:pt x="745" y="375"/>
                  <a:pt x="745" y="375"/>
                </a:cubicBezTo>
                <a:cubicBezTo>
                  <a:pt x="754" y="375"/>
                  <a:pt x="762" y="367"/>
                  <a:pt x="762" y="357"/>
                </a:cubicBezTo>
                <a:cubicBezTo>
                  <a:pt x="762" y="235"/>
                  <a:pt x="762" y="235"/>
                  <a:pt x="762" y="235"/>
                </a:cubicBezTo>
                <a:cubicBezTo>
                  <a:pt x="762" y="225"/>
                  <a:pt x="754" y="217"/>
                  <a:pt x="745" y="217"/>
                </a:cubicBezTo>
                <a:close/>
                <a:moveTo>
                  <a:pt x="641" y="109"/>
                </a:moveTo>
                <a:cubicBezTo>
                  <a:pt x="653" y="109"/>
                  <a:pt x="668" y="121"/>
                  <a:pt x="673" y="134"/>
                </a:cubicBezTo>
                <a:cubicBezTo>
                  <a:pt x="674" y="137"/>
                  <a:pt x="696" y="192"/>
                  <a:pt x="707" y="217"/>
                </a:cubicBezTo>
                <a:cubicBezTo>
                  <a:pt x="547" y="217"/>
                  <a:pt x="547" y="217"/>
                  <a:pt x="547" y="217"/>
                </a:cubicBezTo>
                <a:cubicBezTo>
                  <a:pt x="547" y="109"/>
                  <a:pt x="547" y="109"/>
                  <a:pt x="547" y="109"/>
                </a:cubicBezTo>
                <a:lnTo>
                  <a:pt x="641" y="109"/>
                </a:lnTo>
                <a:close/>
                <a:moveTo>
                  <a:pt x="183" y="14"/>
                </a:moveTo>
                <a:cubicBezTo>
                  <a:pt x="533" y="14"/>
                  <a:pt x="533" y="14"/>
                  <a:pt x="533" y="14"/>
                </a:cubicBezTo>
                <a:cubicBezTo>
                  <a:pt x="533" y="361"/>
                  <a:pt x="533" y="361"/>
                  <a:pt x="533" y="361"/>
                </a:cubicBezTo>
                <a:cubicBezTo>
                  <a:pt x="351" y="361"/>
                  <a:pt x="351" y="361"/>
                  <a:pt x="351" y="361"/>
                </a:cubicBezTo>
                <a:cubicBezTo>
                  <a:pt x="348" y="329"/>
                  <a:pt x="321" y="304"/>
                  <a:pt x="288" y="304"/>
                </a:cubicBezTo>
                <a:cubicBezTo>
                  <a:pt x="256" y="304"/>
                  <a:pt x="229" y="329"/>
                  <a:pt x="226" y="361"/>
                </a:cubicBezTo>
                <a:cubicBezTo>
                  <a:pt x="183" y="361"/>
                  <a:pt x="183" y="361"/>
                  <a:pt x="183" y="361"/>
                </a:cubicBezTo>
                <a:lnTo>
                  <a:pt x="183" y="14"/>
                </a:lnTo>
                <a:close/>
                <a:moveTo>
                  <a:pt x="288" y="417"/>
                </a:moveTo>
                <a:cubicBezTo>
                  <a:pt x="261" y="417"/>
                  <a:pt x="239" y="395"/>
                  <a:pt x="239" y="368"/>
                </a:cubicBezTo>
                <a:cubicBezTo>
                  <a:pt x="239" y="340"/>
                  <a:pt x="261" y="318"/>
                  <a:pt x="288" y="318"/>
                </a:cubicBezTo>
                <a:cubicBezTo>
                  <a:pt x="316" y="318"/>
                  <a:pt x="338" y="340"/>
                  <a:pt x="338" y="368"/>
                </a:cubicBezTo>
                <a:cubicBezTo>
                  <a:pt x="338" y="395"/>
                  <a:pt x="316" y="417"/>
                  <a:pt x="288" y="417"/>
                </a:cubicBezTo>
                <a:close/>
                <a:moveTo>
                  <a:pt x="646" y="417"/>
                </a:moveTo>
                <a:cubicBezTo>
                  <a:pt x="619" y="417"/>
                  <a:pt x="597" y="395"/>
                  <a:pt x="597" y="368"/>
                </a:cubicBezTo>
                <a:cubicBezTo>
                  <a:pt x="597" y="340"/>
                  <a:pt x="619" y="318"/>
                  <a:pt x="646" y="318"/>
                </a:cubicBezTo>
                <a:cubicBezTo>
                  <a:pt x="673" y="318"/>
                  <a:pt x="695" y="340"/>
                  <a:pt x="695" y="366"/>
                </a:cubicBezTo>
                <a:cubicBezTo>
                  <a:pt x="695" y="367"/>
                  <a:pt x="695" y="367"/>
                  <a:pt x="695" y="368"/>
                </a:cubicBezTo>
                <a:cubicBezTo>
                  <a:pt x="695" y="368"/>
                  <a:pt x="695" y="368"/>
                  <a:pt x="695" y="369"/>
                </a:cubicBezTo>
                <a:cubicBezTo>
                  <a:pt x="695" y="395"/>
                  <a:pt x="673" y="417"/>
                  <a:pt x="646" y="417"/>
                </a:cubicBezTo>
                <a:close/>
                <a:moveTo>
                  <a:pt x="748" y="357"/>
                </a:moveTo>
                <a:cubicBezTo>
                  <a:pt x="748" y="359"/>
                  <a:pt x="746" y="361"/>
                  <a:pt x="745" y="361"/>
                </a:cubicBezTo>
                <a:cubicBezTo>
                  <a:pt x="709" y="361"/>
                  <a:pt x="709" y="361"/>
                  <a:pt x="709" y="361"/>
                </a:cubicBezTo>
                <a:cubicBezTo>
                  <a:pt x="706" y="329"/>
                  <a:pt x="679" y="304"/>
                  <a:pt x="646" y="304"/>
                </a:cubicBezTo>
                <a:cubicBezTo>
                  <a:pt x="614" y="304"/>
                  <a:pt x="587" y="329"/>
                  <a:pt x="584" y="361"/>
                </a:cubicBezTo>
                <a:cubicBezTo>
                  <a:pt x="547" y="361"/>
                  <a:pt x="547" y="361"/>
                  <a:pt x="547" y="361"/>
                </a:cubicBezTo>
                <a:cubicBezTo>
                  <a:pt x="547" y="231"/>
                  <a:pt x="547" y="231"/>
                  <a:pt x="547" y="231"/>
                </a:cubicBezTo>
                <a:cubicBezTo>
                  <a:pt x="745" y="231"/>
                  <a:pt x="745" y="231"/>
                  <a:pt x="745" y="231"/>
                </a:cubicBezTo>
                <a:cubicBezTo>
                  <a:pt x="746" y="231"/>
                  <a:pt x="748" y="233"/>
                  <a:pt x="748" y="235"/>
                </a:cubicBezTo>
                <a:lnTo>
                  <a:pt x="748" y="357"/>
                </a:lnTo>
                <a:close/>
                <a:moveTo>
                  <a:pt x="134" y="7"/>
                </a:moveTo>
                <a:cubicBezTo>
                  <a:pt x="134" y="11"/>
                  <a:pt x="130" y="14"/>
                  <a:pt x="127" y="14"/>
                </a:cubicBezTo>
                <a:cubicBezTo>
                  <a:pt x="7" y="14"/>
                  <a:pt x="7" y="14"/>
                  <a:pt x="7" y="14"/>
                </a:cubicBezTo>
                <a:cubicBezTo>
                  <a:pt x="3" y="14"/>
                  <a:pt x="0" y="11"/>
                  <a:pt x="0" y="7"/>
                </a:cubicBezTo>
                <a:cubicBezTo>
                  <a:pt x="0" y="3"/>
                  <a:pt x="3" y="0"/>
                  <a:pt x="7" y="0"/>
                </a:cubicBezTo>
                <a:cubicBezTo>
                  <a:pt x="127" y="0"/>
                  <a:pt x="127" y="0"/>
                  <a:pt x="127" y="0"/>
                </a:cubicBezTo>
                <a:cubicBezTo>
                  <a:pt x="130" y="0"/>
                  <a:pt x="134" y="3"/>
                  <a:pt x="134" y="7"/>
                </a:cubicBezTo>
                <a:close/>
                <a:moveTo>
                  <a:pt x="134" y="73"/>
                </a:moveTo>
                <a:cubicBezTo>
                  <a:pt x="134" y="77"/>
                  <a:pt x="130" y="80"/>
                  <a:pt x="127" y="80"/>
                </a:cubicBezTo>
                <a:cubicBezTo>
                  <a:pt x="37" y="80"/>
                  <a:pt x="37" y="80"/>
                  <a:pt x="37" y="80"/>
                </a:cubicBezTo>
                <a:cubicBezTo>
                  <a:pt x="33" y="80"/>
                  <a:pt x="30" y="77"/>
                  <a:pt x="30" y="73"/>
                </a:cubicBezTo>
                <a:cubicBezTo>
                  <a:pt x="30" y="69"/>
                  <a:pt x="33" y="66"/>
                  <a:pt x="37" y="66"/>
                </a:cubicBezTo>
                <a:cubicBezTo>
                  <a:pt x="127" y="66"/>
                  <a:pt x="127" y="66"/>
                  <a:pt x="127" y="66"/>
                </a:cubicBezTo>
                <a:cubicBezTo>
                  <a:pt x="130" y="66"/>
                  <a:pt x="134" y="69"/>
                  <a:pt x="134" y="73"/>
                </a:cubicBezTo>
                <a:close/>
                <a:moveTo>
                  <a:pt x="134" y="140"/>
                </a:moveTo>
                <a:cubicBezTo>
                  <a:pt x="134" y="143"/>
                  <a:pt x="130" y="147"/>
                  <a:pt x="127" y="147"/>
                </a:cubicBezTo>
                <a:cubicBezTo>
                  <a:pt x="67" y="147"/>
                  <a:pt x="67" y="147"/>
                  <a:pt x="67" y="147"/>
                </a:cubicBezTo>
                <a:cubicBezTo>
                  <a:pt x="63" y="147"/>
                  <a:pt x="60" y="143"/>
                  <a:pt x="60" y="140"/>
                </a:cubicBezTo>
                <a:cubicBezTo>
                  <a:pt x="60" y="136"/>
                  <a:pt x="63" y="133"/>
                  <a:pt x="67" y="133"/>
                </a:cubicBezTo>
                <a:cubicBezTo>
                  <a:pt x="127" y="133"/>
                  <a:pt x="127" y="133"/>
                  <a:pt x="127" y="133"/>
                </a:cubicBezTo>
                <a:cubicBezTo>
                  <a:pt x="130" y="133"/>
                  <a:pt x="134" y="136"/>
                  <a:pt x="134" y="14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34"/>
          <p:cNvSpPr/>
          <p:nvPr/>
        </p:nvSpPr>
        <p:spPr>
          <a:xfrm>
            <a:off x="4903695" y="4187704"/>
            <a:ext cx="479897" cy="306536"/>
          </a:xfrm>
          <a:custGeom>
            <a:rect b="b" l="l" r="r" t="t"/>
            <a:pathLst>
              <a:path extrusionOk="0" h="266" w="416">
                <a:moveTo>
                  <a:pt x="353" y="108"/>
                </a:moveTo>
                <a:cubicBezTo>
                  <a:pt x="350" y="48"/>
                  <a:pt x="303" y="0"/>
                  <a:pt x="248" y="0"/>
                </a:cubicBezTo>
                <a:cubicBezTo>
                  <a:pt x="213" y="0"/>
                  <a:pt x="181" y="18"/>
                  <a:pt x="160" y="49"/>
                </a:cubicBezTo>
                <a:cubicBezTo>
                  <a:pt x="153" y="47"/>
                  <a:pt x="145" y="45"/>
                  <a:pt x="137" y="45"/>
                </a:cubicBezTo>
                <a:cubicBezTo>
                  <a:pt x="101" y="45"/>
                  <a:pt x="73" y="72"/>
                  <a:pt x="71" y="106"/>
                </a:cubicBezTo>
                <a:cubicBezTo>
                  <a:pt x="31" y="110"/>
                  <a:pt x="0" y="145"/>
                  <a:pt x="0" y="186"/>
                </a:cubicBezTo>
                <a:cubicBezTo>
                  <a:pt x="0" y="231"/>
                  <a:pt x="34" y="266"/>
                  <a:pt x="77" y="266"/>
                </a:cubicBezTo>
                <a:cubicBezTo>
                  <a:pt x="344" y="266"/>
                  <a:pt x="344" y="266"/>
                  <a:pt x="344" y="266"/>
                </a:cubicBezTo>
                <a:cubicBezTo>
                  <a:pt x="344" y="266"/>
                  <a:pt x="344" y="266"/>
                  <a:pt x="344" y="266"/>
                </a:cubicBezTo>
                <a:cubicBezTo>
                  <a:pt x="384" y="264"/>
                  <a:pt x="416" y="228"/>
                  <a:pt x="416" y="186"/>
                </a:cubicBezTo>
                <a:cubicBezTo>
                  <a:pt x="416" y="147"/>
                  <a:pt x="390" y="115"/>
                  <a:pt x="353" y="108"/>
                </a:cubicBezTo>
                <a:close/>
                <a:moveTo>
                  <a:pt x="344" y="257"/>
                </a:moveTo>
                <a:cubicBezTo>
                  <a:pt x="77" y="257"/>
                  <a:pt x="77" y="257"/>
                  <a:pt x="77" y="257"/>
                </a:cubicBezTo>
                <a:cubicBezTo>
                  <a:pt x="39" y="257"/>
                  <a:pt x="9" y="226"/>
                  <a:pt x="9" y="186"/>
                </a:cubicBezTo>
                <a:cubicBezTo>
                  <a:pt x="9" y="148"/>
                  <a:pt x="39" y="117"/>
                  <a:pt x="75" y="115"/>
                </a:cubicBezTo>
                <a:cubicBezTo>
                  <a:pt x="78" y="115"/>
                  <a:pt x="80" y="113"/>
                  <a:pt x="80" y="110"/>
                </a:cubicBezTo>
                <a:cubicBezTo>
                  <a:pt x="80" y="79"/>
                  <a:pt x="105" y="55"/>
                  <a:pt x="137" y="55"/>
                </a:cubicBezTo>
                <a:cubicBezTo>
                  <a:pt x="145" y="55"/>
                  <a:pt x="153" y="56"/>
                  <a:pt x="161" y="59"/>
                </a:cubicBezTo>
                <a:cubicBezTo>
                  <a:pt x="163" y="60"/>
                  <a:pt x="165" y="59"/>
                  <a:pt x="166" y="57"/>
                </a:cubicBezTo>
                <a:cubicBezTo>
                  <a:pt x="185" y="27"/>
                  <a:pt x="215" y="9"/>
                  <a:pt x="248" y="9"/>
                </a:cubicBezTo>
                <a:cubicBezTo>
                  <a:pt x="299" y="9"/>
                  <a:pt x="343" y="55"/>
                  <a:pt x="344" y="112"/>
                </a:cubicBezTo>
                <a:cubicBezTo>
                  <a:pt x="344" y="114"/>
                  <a:pt x="346" y="116"/>
                  <a:pt x="348" y="117"/>
                </a:cubicBezTo>
                <a:cubicBezTo>
                  <a:pt x="382" y="122"/>
                  <a:pt x="406" y="151"/>
                  <a:pt x="406" y="186"/>
                </a:cubicBezTo>
                <a:cubicBezTo>
                  <a:pt x="406" y="223"/>
                  <a:pt x="378" y="255"/>
                  <a:pt x="344" y="257"/>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34"/>
          <p:cNvSpPr/>
          <p:nvPr/>
        </p:nvSpPr>
        <p:spPr>
          <a:xfrm>
            <a:off x="6795005" y="4065941"/>
            <a:ext cx="347407" cy="550061"/>
          </a:xfrm>
          <a:custGeom>
            <a:rect b="b" l="l" r="r" t="t"/>
            <a:pathLst>
              <a:path extrusionOk="0" h="710" w="449">
                <a:moveTo>
                  <a:pt x="225" y="0"/>
                </a:moveTo>
                <a:cubicBezTo>
                  <a:pt x="101" y="0"/>
                  <a:pt x="0" y="101"/>
                  <a:pt x="0" y="225"/>
                </a:cubicBezTo>
                <a:cubicBezTo>
                  <a:pt x="0" y="287"/>
                  <a:pt x="25" y="348"/>
                  <a:pt x="68" y="395"/>
                </a:cubicBezTo>
                <a:cubicBezTo>
                  <a:pt x="80" y="407"/>
                  <a:pt x="108" y="447"/>
                  <a:pt x="108" y="545"/>
                </a:cubicBezTo>
                <a:cubicBezTo>
                  <a:pt x="108" y="621"/>
                  <a:pt x="108" y="621"/>
                  <a:pt x="108" y="621"/>
                </a:cubicBezTo>
                <a:cubicBezTo>
                  <a:pt x="108" y="639"/>
                  <a:pt x="123" y="655"/>
                  <a:pt x="142" y="655"/>
                </a:cubicBezTo>
                <a:cubicBezTo>
                  <a:pt x="159" y="655"/>
                  <a:pt x="159" y="655"/>
                  <a:pt x="159" y="655"/>
                </a:cubicBezTo>
                <a:cubicBezTo>
                  <a:pt x="162" y="686"/>
                  <a:pt x="190" y="710"/>
                  <a:pt x="225" y="710"/>
                </a:cubicBezTo>
                <a:cubicBezTo>
                  <a:pt x="259" y="710"/>
                  <a:pt x="287" y="686"/>
                  <a:pt x="290" y="655"/>
                </a:cubicBezTo>
                <a:cubicBezTo>
                  <a:pt x="307" y="655"/>
                  <a:pt x="307" y="655"/>
                  <a:pt x="307" y="655"/>
                </a:cubicBezTo>
                <a:cubicBezTo>
                  <a:pt x="326" y="655"/>
                  <a:pt x="341" y="639"/>
                  <a:pt x="341" y="621"/>
                </a:cubicBezTo>
                <a:cubicBezTo>
                  <a:pt x="341" y="545"/>
                  <a:pt x="341" y="545"/>
                  <a:pt x="341" y="545"/>
                </a:cubicBezTo>
                <a:cubicBezTo>
                  <a:pt x="341" y="447"/>
                  <a:pt x="369" y="407"/>
                  <a:pt x="381" y="395"/>
                </a:cubicBezTo>
                <a:cubicBezTo>
                  <a:pt x="424" y="348"/>
                  <a:pt x="449" y="287"/>
                  <a:pt x="449" y="225"/>
                </a:cubicBezTo>
                <a:cubicBezTo>
                  <a:pt x="449" y="101"/>
                  <a:pt x="349" y="0"/>
                  <a:pt x="225" y="0"/>
                </a:cubicBezTo>
                <a:close/>
                <a:moveTo>
                  <a:pt x="225" y="696"/>
                </a:moveTo>
                <a:cubicBezTo>
                  <a:pt x="198" y="696"/>
                  <a:pt x="176" y="678"/>
                  <a:pt x="173" y="655"/>
                </a:cubicBezTo>
                <a:cubicBezTo>
                  <a:pt x="276" y="655"/>
                  <a:pt x="276" y="655"/>
                  <a:pt x="276" y="655"/>
                </a:cubicBezTo>
                <a:cubicBezTo>
                  <a:pt x="273" y="678"/>
                  <a:pt x="251" y="696"/>
                  <a:pt x="225" y="696"/>
                </a:cubicBezTo>
                <a:close/>
                <a:moveTo>
                  <a:pt x="307" y="641"/>
                </a:moveTo>
                <a:cubicBezTo>
                  <a:pt x="142" y="641"/>
                  <a:pt x="142" y="641"/>
                  <a:pt x="142" y="641"/>
                </a:cubicBezTo>
                <a:cubicBezTo>
                  <a:pt x="131" y="641"/>
                  <a:pt x="122" y="632"/>
                  <a:pt x="122" y="621"/>
                </a:cubicBezTo>
                <a:cubicBezTo>
                  <a:pt x="122" y="552"/>
                  <a:pt x="122" y="552"/>
                  <a:pt x="122" y="552"/>
                </a:cubicBezTo>
                <a:cubicBezTo>
                  <a:pt x="327" y="552"/>
                  <a:pt x="327" y="552"/>
                  <a:pt x="327" y="552"/>
                </a:cubicBezTo>
                <a:cubicBezTo>
                  <a:pt x="327" y="621"/>
                  <a:pt x="327" y="621"/>
                  <a:pt x="327" y="621"/>
                </a:cubicBezTo>
                <a:cubicBezTo>
                  <a:pt x="327" y="632"/>
                  <a:pt x="318" y="641"/>
                  <a:pt x="307" y="641"/>
                </a:cubicBezTo>
                <a:close/>
                <a:moveTo>
                  <a:pt x="371" y="385"/>
                </a:moveTo>
                <a:cubicBezTo>
                  <a:pt x="355" y="402"/>
                  <a:pt x="329" y="444"/>
                  <a:pt x="327" y="538"/>
                </a:cubicBezTo>
                <a:cubicBezTo>
                  <a:pt x="232" y="538"/>
                  <a:pt x="232" y="538"/>
                  <a:pt x="232" y="538"/>
                </a:cubicBezTo>
                <a:cubicBezTo>
                  <a:pt x="232" y="306"/>
                  <a:pt x="232" y="306"/>
                  <a:pt x="232" y="306"/>
                </a:cubicBezTo>
                <a:cubicBezTo>
                  <a:pt x="257" y="304"/>
                  <a:pt x="279" y="289"/>
                  <a:pt x="295" y="262"/>
                </a:cubicBezTo>
                <a:cubicBezTo>
                  <a:pt x="309" y="241"/>
                  <a:pt x="314" y="219"/>
                  <a:pt x="314" y="219"/>
                </a:cubicBezTo>
                <a:cubicBezTo>
                  <a:pt x="315" y="215"/>
                  <a:pt x="312" y="211"/>
                  <a:pt x="309" y="210"/>
                </a:cubicBezTo>
                <a:cubicBezTo>
                  <a:pt x="305" y="209"/>
                  <a:pt x="301" y="212"/>
                  <a:pt x="300" y="215"/>
                </a:cubicBezTo>
                <a:cubicBezTo>
                  <a:pt x="300" y="216"/>
                  <a:pt x="281" y="292"/>
                  <a:pt x="225" y="292"/>
                </a:cubicBezTo>
                <a:cubicBezTo>
                  <a:pt x="168" y="292"/>
                  <a:pt x="149" y="216"/>
                  <a:pt x="149" y="215"/>
                </a:cubicBezTo>
                <a:cubicBezTo>
                  <a:pt x="148" y="212"/>
                  <a:pt x="144" y="209"/>
                  <a:pt x="141" y="210"/>
                </a:cubicBezTo>
                <a:cubicBezTo>
                  <a:pt x="137" y="211"/>
                  <a:pt x="134" y="215"/>
                  <a:pt x="135" y="219"/>
                </a:cubicBezTo>
                <a:cubicBezTo>
                  <a:pt x="136" y="219"/>
                  <a:pt x="141" y="241"/>
                  <a:pt x="154" y="262"/>
                </a:cubicBezTo>
                <a:cubicBezTo>
                  <a:pt x="170" y="289"/>
                  <a:pt x="192" y="304"/>
                  <a:pt x="218" y="306"/>
                </a:cubicBezTo>
                <a:cubicBezTo>
                  <a:pt x="218" y="538"/>
                  <a:pt x="218" y="538"/>
                  <a:pt x="218" y="538"/>
                </a:cubicBezTo>
                <a:cubicBezTo>
                  <a:pt x="122" y="538"/>
                  <a:pt x="122" y="538"/>
                  <a:pt x="122" y="538"/>
                </a:cubicBezTo>
                <a:cubicBezTo>
                  <a:pt x="121" y="444"/>
                  <a:pt x="94" y="402"/>
                  <a:pt x="78" y="385"/>
                </a:cubicBezTo>
                <a:cubicBezTo>
                  <a:pt x="37" y="341"/>
                  <a:pt x="14" y="283"/>
                  <a:pt x="14" y="225"/>
                </a:cubicBezTo>
                <a:cubicBezTo>
                  <a:pt x="14" y="109"/>
                  <a:pt x="108" y="14"/>
                  <a:pt x="225" y="14"/>
                </a:cubicBezTo>
                <a:cubicBezTo>
                  <a:pt x="341" y="14"/>
                  <a:pt x="435" y="109"/>
                  <a:pt x="435" y="225"/>
                </a:cubicBezTo>
                <a:cubicBezTo>
                  <a:pt x="435" y="283"/>
                  <a:pt x="412" y="341"/>
                  <a:pt x="371" y="3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34"/>
          <p:cNvSpPr/>
          <p:nvPr/>
        </p:nvSpPr>
        <p:spPr>
          <a:xfrm>
            <a:off x="6654584" y="2194649"/>
            <a:ext cx="560439" cy="558800"/>
          </a:xfrm>
          <a:custGeom>
            <a:rect b="b" l="l" r="r" t="t"/>
            <a:pathLst>
              <a:path extrusionOk="0" h="722" w="724">
                <a:moveTo>
                  <a:pt x="718" y="722"/>
                </a:moveTo>
                <a:cubicBezTo>
                  <a:pt x="717" y="722"/>
                  <a:pt x="717" y="722"/>
                  <a:pt x="716" y="722"/>
                </a:cubicBezTo>
                <a:cubicBezTo>
                  <a:pt x="713" y="722"/>
                  <a:pt x="710" y="721"/>
                  <a:pt x="709" y="718"/>
                </a:cubicBezTo>
                <a:cubicBezTo>
                  <a:pt x="686" y="648"/>
                  <a:pt x="683" y="559"/>
                  <a:pt x="701" y="472"/>
                </a:cubicBezTo>
                <a:cubicBezTo>
                  <a:pt x="419" y="472"/>
                  <a:pt x="419" y="472"/>
                  <a:pt x="419" y="472"/>
                </a:cubicBezTo>
                <a:cubicBezTo>
                  <a:pt x="440" y="555"/>
                  <a:pt x="434" y="642"/>
                  <a:pt x="402" y="714"/>
                </a:cubicBezTo>
                <a:cubicBezTo>
                  <a:pt x="402" y="714"/>
                  <a:pt x="402" y="714"/>
                  <a:pt x="401" y="714"/>
                </a:cubicBezTo>
                <a:cubicBezTo>
                  <a:pt x="401" y="714"/>
                  <a:pt x="401" y="715"/>
                  <a:pt x="401" y="715"/>
                </a:cubicBezTo>
                <a:cubicBezTo>
                  <a:pt x="401" y="715"/>
                  <a:pt x="401" y="715"/>
                  <a:pt x="401" y="715"/>
                </a:cubicBezTo>
                <a:cubicBezTo>
                  <a:pt x="401" y="715"/>
                  <a:pt x="400" y="716"/>
                  <a:pt x="400" y="716"/>
                </a:cubicBezTo>
                <a:cubicBezTo>
                  <a:pt x="400" y="716"/>
                  <a:pt x="400" y="716"/>
                  <a:pt x="400" y="716"/>
                </a:cubicBezTo>
                <a:cubicBezTo>
                  <a:pt x="400" y="716"/>
                  <a:pt x="399" y="717"/>
                  <a:pt x="399" y="717"/>
                </a:cubicBezTo>
                <a:cubicBezTo>
                  <a:pt x="399" y="717"/>
                  <a:pt x="399" y="717"/>
                  <a:pt x="399" y="717"/>
                </a:cubicBezTo>
                <a:cubicBezTo>
                  <a:pt x="399" y="717"/>
                  <a:pt x="399" y="717"/>
                  <a:pt x="399" y="717"/>
                </a:cubicBezTo>
                <a:cubicBezTo>
                  <a:pt x="398" y="717"/>
                  <a:pt x="398" y="717"/>
                  <a:pt x="398" y="717"/>
                </a:cubicBezTo>
                <a:cubicBezTo>
                  <a:pt x="398" y="717"/>
                  <a:pt x="398" y="717"/>
                  <a:pt x="397" y="718"/>
                </a:cubicBezTo>
                <a:cubicBezTo>
                  <a:pt x="397" y="718"/>
                  <a:pt x="397" y="718"/>
                  <a:pt x="397" y="718"/>
                </a:cubicBezTo>
                <a:cubicBezTo>
                  <a:pt x="396" y="718"/>
                  <a:pt x="396" y="718"/>
                  <a:pt x="396" y="718"/>
                </a:cubicBezTo>
                <a:cubicBezTo>
                  <a:pt x="396" y="718"/>
                  <a:pt x="396" y="718"/>
                  <a:pt x="395" y="718"/>
                </a:cubicBezTo>
                <a:cubicBezTo>
                  <a:pt x="395" y="718"/>
                  <a:pt x="395" y="718"/>
                  <a:pt x="395" y="718"/>
                </a:cubicBezTo>
                <a:cubicBezTo>
                  <a:pt x="394" y="718"/>
                  <a:pt x="394" y="718"/>
                  <a:pt x="394" y="718"/>
                </a:cubicBezTo>
                <a:cubicBezTo>
                  <a:pt x="394" y="718"/>
                  <a:pt x="394" y="718"/>
                  <a:pt x="393" y="718"/>
                </a:cubicBezTo>
                <a:cubicBezTo>
                  <a:pt x="393" y="718"/>
                  <a:pt x="393" y="717"/>
                  <a:pt x="393" y="717"/>
                </a:cubicBezTo>
                <a:cubicBezTo>
                  <a:pt x="393" y="717"/>
                  <a:pt x="393" y="717"/>
                  <a:pt x="392" y="717"/>
                </a:cubicBezTo>
                <a:cubicBezTo>
                  <a:pt x="392" y="717"/>
                  <a:pt x="392" y="717"/>
                  <a:pt x="392" y="717"/>
                </a:cubicBezTo>
                <a:cubicBezTo>
                  <a:pt x="392" y="717"/>
                  <a:pt x="392" y="717"/>
                  <a:pt x="391" y="717"/>
                </a:cubicBezTo>
                <a:cubicBezTo>
                  <a:pt x="391" y="717"/>
                  <a:pt x="391" y="716"/>
                  <a:pt x="391" y="716"/>
                </a:cubicBezTo>
                <a:cubicBezTo>
                  <a:pt x="391" y="716"/>
                  <a:pt x="391" y="716"/>
                  <a:pt x="390" y="716"/>
                </a:cubicBezTo>
                <a:cubicBezTo>
                  <a:pt x="390" y="716"/>
                  <a:pt x="390" y="715"/>
                  <a:pt x="390" y="715"/>
                </a:cubicBezTo>
                <a:cubicBezTo>
                  <a:pt x="390" y="715"/>
                  <a:pt x="390" y="715"/>
                  <a:pt x="390" y="715"/>
                </a:cubicBezTo>
                <a:cubicBezTo>
                  <a:pt x="337" y="641"/>
                  <a:pt x="321" y="523"/>
                  <a:pt x="347" y="399"/>
                </a:cubicBezTo>
                <a:cubicBezTo>
                  <a:pt x="57" y="399"/>
                  <a:pt x="57" y="399"/>
                  <a:pt x="57" y="399"/>
                </a:cubicBezTo>
                <a:cubicBezTo>
                  <a:pt x="82" y="522"/>
                  <a:pt x="66" y="643"/>
                  <a:pt x="13" y="716"/>
                </a:cubicBezTo>
                <a:cubicBezTo>
                  <a:pt x="12" y="718"/>
                  <a:pt x="10" y="719"/>
                  <a:pt x="7" y="719"/>
                </a:cubicBezTo>
                <a:cubicBezTo>
                  <a:pt x="6" y="719"/>
                  <a:pt x="5" y="719"/>
                  <a:pt x="3" y="718"/>
                </a:cubicBezTo>
                <a:cubicBezTo>
                  <a:pt x="0" y="716"/>
                  <a:pt x="0" y="711"/>
                  <a:pt x="2" y="708"/>
                </a:cubicBezTo>
                <a:cubicBezTo>
                  <a:pt x="53" y="636"/>
                  <a:pt x="68" y="515"/>
                  <a:pt x="41" y="394"/>
                </a:cubicBezTo>
                <a:cubicBezTo>
                  <a:pt x="41" y="392"/>
                  <a:pt x="41" y="390"/>
                  <a:pt x="43" y="388"/>
                </a:cubicBezTo>
                <a:cubicBezTo>
                  <a:pt x="44" y="386"/>
                  <a:pt x="46" y="385"/>
                  <a:pt x="48" y="385"/>
                </a:cubicBezTo>
                <a:cubicBezTo>
                  <a:pt x="356" y="385"/>
                  <a:pt x="356" y="385"/>
                  <a:pt x="356" y="385"/>
                </a:cubicBezTo>
                <a:cubicBezTo>
                  <a:pt x="358" y="385"/>
                  <a:pt x="360" y="386"/>
                  <a:pt x="361" y="388"/>
                </a:cubicBezTo>
                <a:cubicBezTo>
                  <a:pt x="363" y="390"/>
                  <a:pt x="363" y="392"/>
                  <a:pt x="363" y="394"/>
                </a:cubicBezTo>
                <a:cubicBezTo>
                  <a:pt x="336" y="511"/>
                  <a:pt x="348" y="623"/>
                  <a:pt x="394" y="696"/>
                </a:cubicBezTo>
                <a:cubicBezTo>
                  <a:pt x="421" y="627"/>
                  <a:pt x="424" y="544"/>
                  <a:pt x="403" y="467"/>
                </a:cubicBezTo>
                <a:cubicBezTo>
                  <a:pt x="402" y="465"/>
                  <a:pt x="403" y="463"/>
                  <a:pt x="404" y="461"/>
                </a:cubicBezTo>
                <a:cubicBezTo>
                  <a:pt x="405" y="459"/>
                  <a:pt x="407" y="458"/>
                  <a:pt x="410" y="458"/>
                </a:cubicBezTo>
                <a:cubicBezTo>
                  <a:pt x="710" y="458"/>
                  <a:pt x="710" y="458"/>
                  <a:pt x="710" y="458"/>
                </a:cubicBezTo>
                <a:cubicBezTo>
                  <a:pt x="712" y="458"/>
                  <a:pt x="714" y="459"/>
                  <a:pt x="715" y="461"/>
                </a:cubicBezTo>
                <a:cubicBezTo>
                  <a:pt x="717" y="462"/>
                  <a:pt x="717" y="464"/>
                  <a:pt x="717" y="467"/>
                </a:cubicBezTo>
                <a:cubicBezTo>
                  <a:pt x="697" y="554"/>
                  <a:pt x="699" y="644"/>
                  <a:pt x="723" y="713"/>
                </a:cubicBezTo>
                <a:cubicBezTo>
                  <a:pt x="724" y="717"/>
                  <a:pt x="722" y="721"/>
                  <a:pt x="718" y="722"/>
                </a:cubicBezTo>
                <a:close/>
                <a:moveTo>
                  <a:pt x="97" y="354"/>
                </a:moveTo>
                <a:cubicBezTo>
                  <a:pt x="100" y="354"/>
                  <a:pt x="104" y="351"/>
                  <a:pt x="104" y="347"/>
                </a:cubicBezTo>
                <a:cubicBezTo>
                  <a:pt x="104" y="280"/>
                  <a:pt x="140" y="239"/>
                  <a:pt x="197" y="239"/>
                </a:cubicBezTo>
                <a:cubicBezTo>
                  <a:pt x="200" y="239"/>
                  <a:pt x="202" y="238"/>
                  <a:pt x="203" y="236"/>
                </a:cubicBezTo>
                <a:cubicBezTo>
                  <a:pt x="204" y="234"/>
                  <a:pt x="205" y="232"/>
                  <a:pt x="204" y="230"/>
                </a:cubicBezTo>
                <a:cubicBezTo>
                  <a:pt x="202" y="222"/>
                  <a:pt x="200" y="214"/>
                  <a:pt x="200" y="207"/>
                </a:cubicBezTo>
                <a:cubicBezTo>
                  <a:pt x="200" y="155"/>
                  <a:pt x="242" y="113"/>
                  <a:pt x="294" y="113"/>
                </a:cubicBezTo>
                <a:cubicBezTo>
                  <a:pt x="297" y="113"/>
                  <a:pt x="300" y="111"/>
                  <a:pt x="301" y="108"/>
                </a:cubicBezTo>
                <a:cubicBezTo>
                  <a:pt x="327" y="34"/>
                  <a:pt x="404" y="15"/>
                  <a:pt x="467" y="36"/>
                </a:cubicBezTo>
                <a:cubicBezTo>
                  <a:pt x="485" y="41"/>
                  <a:pt x="501" y="50"/>
                  <a:pt x="515" y="62"/>
                </a:cubicBezTo>
                <a:cubicBezTo>
                  <a:pt x="559" y="99"/>
                  <a:pt x="576" y="158"/>
                  <a:pt x="558" y="213"/>
                </a:cubicBezTo>
                <a:cubicBezTo>
                  <a:pt x="535" y="286"/>
                  <a:pt x="455" y="325"/>
                  <a:pt x="380" y="301"/>
                </a:cubicBezTo>
                <a:cubicBezTo>
                  <a:pt x="378" y="300"/>
                  <a:pt x="375" y="301"/>
                  <a:pt x="374" y="302"/>
                </a:cubicBezTo>
                <a:cubicBezTo>
                  <a:pt x="372" y="303"/>
                  <a:pt x="371" y="306"/>
                  <a:pt x="371" y="308"/>
                </a:cubicBezTo>
                <a:cubicBezTo>
                  <a:pt x="371" y="326"/>
                  <a:pt x="357" y="340"/>
                  <a:pt x="338" y="340"/>
                </a:cubicBezTo>
                <a:cubicBezTo>
                  <a:pt x="335" y="340"/>
                  <a:pt x="331" y="343"/>
                  <a:pt x="331" y="347"/>
                </a:cubicBezTo>
                <a:cubicBezTo>
                  <a:pt x="331" y="351"/>
                  <a:pt x="335" y="354"/>
                  <a:pt x="338" y="354"/>
                </a:cubicBezTo>
                <a:cubicBezTo>
                  <a:pt x="361" y="354"/>
                  <a:pt x="380" y="338"/>
                  <a:pt x="384" y="317"/>
                </a:cubicBezTo>
                <a:cubicBezTo>
                  <a:pt x="464" y="338"/>
                  <a:pt x="547" y="295"/>
                  <a:pt x="572" y="217"/>
                </a:cubicBezTo>
                <a:cubicBezTo>
                  <a:pt x="591" y="157"/>
                  <a:pt x="572" y="92"/>
                  <a:pt x="524" y="51"/>
                </a:cubicBezTo>
                <a:cubicBezTo>
                  <a:pt x="508" y="38"/>
                  <a:pt x="491" y="29"/>
                  <a:pt x="472" y="22"/>
                </a:cubicBezTo>
                <a:cubicBezTo>
                  <a:pt x="404" y="0"/>
                  <a:pt x="320" y="20"/>
                  <a:pt x="289" y="99"/>
                </a:cubicBezTo>
                <a:cubicBezTo>
                  <a:pt x="232" y="102"/>
                  <a:pt x="186" y="149"/>
                  <a:pt x="186" y="207"/>
                </a:cubicBezTo>
                <a:cubicBezTo>
                  <a:pt x="186" y="213"/>
                  <a:pt x="187" y="219"/>
                  <a:pt x="188" y="225"/>
                </a:cubicBezTo>
                <a:cubicBezTo>
                  <a:pt x="128" y="229"/>
                  <a:pt x="90" y="276"/>
                  <a:pt x="90" y="347"/>
                </a:cubicBezTo>
                <a:cubicBezTo>
                  <a:pt x="90" y="351"/>
                  <a:pt x="93" y="354"/>
                  <a:pt x="97" y="35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5"/>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Arquitectura</a:t>
            </a:r>
            <a:endParaRPr b="1"/>
          </a:p>
        </p:txBody>
      </p:sp>
      <p:sp>
        <p:nvSpPr>
          <p:cNvPr id="294" name="Google Shape;294;p35"/>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pic>
        <p:nvPicPr>
          <p:cNvPr id="295" name="Google Shape;295;p35"/>
          <p:cNvPicPr preferRelativeResize="0"/>
          <p:nvPr/>
        </p:nvPicPr>
        <p:blipFill rotWithShape="1">
          <a:blip r:embed="rId3">
            <a:alphaModFix/>
          </a:blip>
          <a:srcRect b="12853" l="0" r="0" t="0"/>
          <a:stretch/>
        </p:blipFill>
        <p:spPr>
          <a:xfrm>
            <a:off x="1758869" y="2407504"/>
            <a:ext cx="8688231" cy="3555146"/>
          </a:xfrm>
          <a:prstGeom prst="rect">
            <a:avLst/>
          </a:prstGeom>
          <a:noFill/>
          <a:ln>
            <a:noFill/>
          </a:ln>
        </p:spPr>
      </p:pic>
      <p:grpSp>
        <p:nvGrpSpPr>
          <p:cNvPr id="296" name="Google Shape;296;p35"/>
          <p:cNvGrpSpPr/>
          <p:nvPr/>
        </p:nvGrpSpPr>
        <p:grpSpPr>
          <a:xfrm>
            <a:off x="1559294" y="1799198"/>
            <a:ext cx="8887806" cy="430903"/>
            <a:chOff x="1535501" y="1799199"/>
            <a:chExt cx="8712681" cy="430903"/>
          </a:xfrm>
        </p:grpSpPr>
        <p:sp>
          <p:nvSpPr>
            <p:cNvPr id="297" name="Google Shape;297;p35"/>
            <p:cNvSpPr/>
            <p:nvPr/>
          </p:nvSpPr>
          <p:spPr>
            <a:xfrm>
              <a:off x="1535501" y="1799200"/>
              <a:ext cx="1846053" cy="430902"/>
            </a:xfrm>
            <a:prstGeom prst="homePlate">
              <a:avLst>
                <a:gd fmla="val 50000" name="adj"/>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lt1"/>
                </a:buClr>
                <a:buSzPts val="1600"/>
                <a:buFont typeface="Noto Sans Symbols"/>
                <a:buNone/>
              </a:pPr>
              <a:r>
                <a:rPr b="1" lang="es-ES" sz="1600">
                  <a:solidFill>
                    <a:schemeClr val="lt1"/>
                  </a:solidFill>
                  <a:latin typeface="Calibri"/>
                  <a:ea typeface="Calibri"/>
                  <a:cs typeface="Calibri"/>
                  <a:sym typeface="Calibri"/>
                </a:rPr>
                <a:t>Fuentes</a:t>
              </a:r>
              <a:endParaRPr/>
            </a:p>
          </p:txBody>
        </p:sp>
        <p:sp>
          <p:nvSpPr>
            <p:cNvPr id="298" name="Google Shape;298;p35"/>
            <p:cNvSpPr/>
            <p:nvPr/>
          </p:nvSpPr>
          <p:spPr>
            <a:xfrm>
              <a:off x="3252158" y="1799199"/>
              <a:ext cx="1846053" cy="430903"/>
            </a:xfrm>
            <a:prstGeom prst="chevron">
              <a:avLst>
                <a:gd fmla="val 50000" name="adj"/>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lt1"/>
                </a:buClr>
                <a:buSzPts val="1600"/>
                <a:buFont typeface="Noto Sans Symbols"/>
                <a:buNone/>
              </a:pPr>
              <a:r>
                <a:rPr b="1" lang="es-ES" sz="1600">
                  <a:solidFill>
                    <a:schemeClr val="lt1"/>
                  </a:solidFill>
                  <a:latin typeface="Calibri"/>
                  <a:ea typeface="Calibri"/>
                  <a:cs typeface="Calibri"/>
                  <a:sym typeface="Calibri"/>
                </a:rPr>
                <a:t>Ingesta</a:t>
              </a:r>
              <a:endParaRPr/>
            </a:p>
          </p:txBody>
        </p:sp>
        <p:sp>
          <p:nvSpPr>
            <p:cNvPr id="299" name="Google Shape;299;p35"/>
            <p:cNvSpPr/>
            <p:nvPr/>
          </p:nvSpPr>
          <p:spPr>
            <a:xfrm>
              <a:off x="4968815" y="1799199"/>
              <a:ext cx="1846053" cy="430903"/>
            </a:xfrm>
            <a:prstGeom prst="chevron">
              <a:avLst>
                <a:gd fmla="val 50000" name="adj"/>
              </a:avLst>
            </a:prstGeom>
            <a:solidFill>
              <a:schemeClr val="accent5"/>
            </a:solidFill>
            <a:ln>
              <a:noFill/>
            </a:ln>
          </p:spPr>
          <p:txBody>
            <a:bodyPr anchorCtr="0" anchor="ctr" bIns="88900" lIns="0" spcFirstLastPara="1" rIns="0" wrap="square" tIns="88900">
              <a:noAutofit/>
            </a:bodyPr>
            <a:lstStyle/>
            <a:p>
              <a:pPr indent="0" lvl="0" marL="0" marR="0" rtl="0" algn="ctr">
                <a:lnSpc>
                  <a:spcPct val="106000"/>
                </a:lnSpc>
                <a:spcBef>
                  <a:spcPts val="0"/>
                </a:spcBef>
                <a:spcAft>
                  <a:spcPts val="0"/>
                </a:spcAft>
                <a:buClr>
                  <a:schemeClr val="lt1"/>
                </a:buClr>
                <a:buSzPts val="1600"/>
                <a:buFont typeface="Noto Sans Symbols"/>
                <a:buNone/>
              </a:pPr>
              <a:r>
                <a:rPr b="1" lang="es-ES" sz="1600">
                  <a:solidFill>
                    <a:schemeClr val="lt1"/>
                  </a:solidFill>
                  <a:latin typeface="Calibri"/>
                  <a:ea typeface="Calibri"/>
                  <a:cs typeface="Calibri"/>
                  <a:sym typeface="Calibri"/>
                </a:rPr>
                <a:t>Procesamiento</a:t>
              </a:r>
              <a:endParaRPr/>
            </a:p>
          </p:txBody>
        </p:sp>
        <p:sp>
          <p:nvSpPr>
            <p:cNvPr id="300" name="Google Shape;300;p35"/>
            <p:cNvSpPr/>
            <p:nvPr/>
          </p:nvSpPr>
          <p:spPr>
            <a:xfrm>
              <a:off x="6685472" y="1799199"/>
              <a:ext cx="1846053" cy="430903"/>
            </a:xfrm>
            <a:prstGeom prst="chevron">
              <a:avLst>
                <a:gd fmla="val 50000" name="adj"/>
              </a:avLst>
            </a:prstGeom>
            <a:solidFill>
              <a:schemeClr val="accent5"/>
            </a:solidFill>
            <a:ln>
              <a:noFill/>
            </a:ln>
          </p:spPr>
          <p:txBody>
            <a:bodyPr anchorCtr="0" anchor="ctr" bIns="88900" lIns="0" spcFirstLastPara="1" rIns="0" wrap="square" tIns="88900">
              <a:noAutofit/>
            </a:bodyPr>
            <a:lstStyle/>
            <a:p>
              <a:pPr indent="0" lvl="0" marL="0" marR="0" rtl="0" algn="ctr">
                <a:lnSpc>
                  <a:spcPct val="106000"/>
                </a:lnSpc>
                <a:spcBef>
                  <a:spcPts val="0"/>
                </a:spcBef>
                <a:spcAft>
                  <a:spcPts val="0"/>
                </a:spcAft>
                <a:buClr>
                  <a:schemeClr val="lt1"/>
                </a:buClr>
                <a:buSzPts val="1600"/>
                <a:buFont typeface="Noto Sans Symbols"/>
                <a:buNone/>
              </a:pPr>
              <a:r>
                <a:rPr b="1" lang="es-ES" sz="1600">
                  <a:solidFill>
                    <a:schemeClr val="lt1"/>
                  </a:solidFill>
                  <a:latin typeface="Calibri"/>
                  <a:ea typeface="Calibri"/>
                  <a:cs typeface="Calibri"/>
                  <a:sym typeface="Calibri"/>
                </a:rPr>
                <a:t>Almacenamiento</a:t>
              </a:r>
              <a:endParaRPr/>
            </a:p>
          </p:txBody>
        </p:sp>
        <p:sp>
          <p:nvSpPr>
            <p:cNvPr id="301" name="Google Shape;301;p35"/>
            <p:cNvSpPr/>
            <p:nvPr/>
          </p:nvSpPr>
          <p:spPr>
            <a:xfrm>
              <a:off x="8402129" y="1799199"/>
              <a:ext cx="1846053" cy="430903"/>
            </a:xfrm>
            <a:prstGeom prst="chevron">
              <a:avLst>
                <a:gd fmla="val 50000" name="adj"/>
              </a:avLst>
            </a:prstGeom>
            <a:solidFill>
              <a:schemeClr val="accent5"/>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lt1"/>
                </a:buClr>
                <a:buSzPts val="1600"/>
                <a:buFont typeface="Noto Sans Symbols"/>
                <a:buNone/>
              </a:pPr>
              <a:r>
                <a:rPr b="1" lang="es-ES" sz="1600">
                  <a:solidFill>
                    <a:schemeClr val="lt1"/>
                  </a:solidFill>
                  <a:latin typeface="Calibri"/>
                  <a:ea typeface="Calibri"/>
                  <a:cs typeface="Calibri"/>
                  <a:sym typeface="Calibri"/>
                </a:rPr>
                <a:t>Explotación</a:t>
              </a:r>
              <a:endParaRPr/>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Arquitectura</a:t>
            </a:r>
            <a:endParaRPr/>
          </a:p>
        </p:txBody>
      </p:sp>
      <p:sp>
        <p:nvSpPr>
          <p:cNvPr id="307" name="Google Shape;307;p36"/>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La ingesta de datos se compone de Scripts de Python para la obtención del dato, Flume para mover eficientemente la información y HDFS como repositorio de dicha información</a:t>
            </a:r>
            <a:endParaRPr/>
          </a:p>
        </p:txBody>
      </p:sp>
      <p:sp>
        <p:nvSpPr>
          <p:cNvPr id="308" name="Google Shape;308;p36"/>
          <p:cNvSpPr/>
          <p:nvPr/>
        </p:nvSpPr>
        <p:spPr>
          <a:xfrm>
            <a:off x="488830" y="4899799"/>
            <a:ext cx="3661512" cy="1535503"/>
          </a:xfrm>
          <a:prstGeom prst="rect">
            <a:avLst/>
          </a:prstGeom>
          <a:solidFill>
            <a:srgbClr val="F2F2F2"/>
          </a:solidFill>
          <a:ln>
            <a:noFill/>
          </a:ln>
        </p:spPr>
        <p:txBody>
          <a:bodyPr anchorCtr="0" anchor="t" bIns="88900" lIns="88900" spcFirstLastPara="1" rIns="88900" wrap="square" tIns="88900">
            <a:noAutofit/>
          </a:bodyPr>
          <a:lstStyle/>
          <a:p>
            <a:pPr indent="0" lvl="0" marL="0" marR="0" rtl="0" algn="l">
              <a:lnSpc>
                <a:spcPct val="106000"/>
              </a:lnSpc>
              <a:spcBef>
                <a:spcPts val="0"/>
              </a:spcBef>
              <a:spcAft>
                <a:spcPts val="0"/>
              </a:spcAft>
              <a:buNone/>
            </a:pPr>
            <a:r>
              <a:rPr lang="es-ES" sz="1050">
                <a:solidFill>
                  <a:srgbClr val="000000"/>
                </a:solidFill>
                <a:latin typeface="Calibri"/>
                <a:ea typeface="Calibri"/>
                <a:cs typeface="Calibri"/>
                <a:sym typeface="Calibri"/>
              </a:rPr>
              <a:t>Procesos encargados de obtener en cada periodo de tiempo (1h o 5 min) los datos y depositarlos en el nodo frontera para que sean consumidos por Flume. Inicialmente se ha planteado hacer la llamada mediante este script porque es un volumen de datos muy pequeño sin vistas a que vaya aumentar demasiado y es un modo más sencillo cubrir la necesidad en un primer paso. En próximos pasos se buscará un modo más eficiente de llevar a cabo el proceso. </a:t>
            </a:r>
            <a:endParaRPr/>
          </a:p>
        </p:txBody>
      </p:sp>
      <p:sp>
        <p:nvSpPr>
          <p:cNvPr id="309" name="Google Shape;309;p36"/>
          <p:cNvSpPr/>
          <p:nvPr/>
        </p:nvSpPr>
        <p:spPr>
          <a:xfrm>
            <a:off x="4265244" y="4899799"/>
            <a:ext cx="3661512" cy="1535503"/>
          </a:xfrm>
          <a:prstGeom prst="rect">
            <a:avLst/>
          </a:prstGeom>
          <a:solidFill>
            <a:srgbClr val="F2F2F2"/>
          </a:solidFill>
          <a:ln>
            <a:noFill/>
          </a:ln>
        </p:spPr>
        <p:txBody>
          <a:bodyPr anchorCtr="0" anchor="t" bIns="88900" lIns="88900" spcFirstLastPara="1" rIns="88900" wrap="square" tIns="88900">
            <a:no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Esta herramienta está pendiente del nodo frontera para trasladar toda información nueva que se deposite debidamente ordenada y clasificada en HDFS. De este modo también se logra que nadie ajeno al cluster acceda directamente dentro.</a:t>
            </a:r>
            <a:endParaRPr sz="1050">
              <a:solidFill>
                <a:schemeClr val="dk1"/>
              </a:solidFill>
              <a:latin typeface="Calibri"/>
              <a:ea typeface="Calibri"/>
              <a:cs typeface="Calibri"/>
              <a:sym typeface="Calibri"/>
            </a:endParaRPr>
          </a:p>
        </p:txBody>
      </p:sp>
      <p:sp>
        <p:nvSpPr>
          <p:cNvPr id="310" name="Google Shape;310;p36"/>
          <p:cNvSpPr/>
          <p:nvPr/>
        </p:nvSpPr>
        <p:spPr>
          <a:xfrm>
            <a:off x="8041657" y="4899799"/>
            <a:ext cx="3661512" cy="1535503"/>
          </a:xfrm>
          <a:prstGeom prst="rect">
            <a:avLst/>
          </a:prstGeom>
          <a:solidFill>
            <a:srgbClr val="F2F2F2"/>
          </a:solidFill>
          <a:ln>
            <a:noFill/>
          </a:ln>
        </p:spPr>
        <p:txBody>
          <a:bodyPr anchorCtr="0" anchor="t" bIns="88900" lIns="88900" spcFirstLastPara="1" rIns="88900" wrap="square" tIns="88900">
            <a:noAutofit/>
          </a:bodyPr>
          <a:lstStyle/>
          <a:p>
            <a:pPr indent="0" lvl="0" marL="0" marR="0" rtl="0" algn="l">
              <a:lnSpc>
                <a:spcPct val="106000"/>
              </a:lnSpc>
              <a:spcBef>
                <a:spcPts val="0"/>
              </a:spcBef>
              <a:spcAft>
                <a:spcPts val="0"/>
              </a:spcAft>
              <a:buNone/>
            </a:pPr>
            <a:r>
              <a:rPr lang="es-ES" sz="1050">
                <a:solidFill>
                  <a:srgbClr val="000000"/>
                </a:solidFill>
                <a:latin typeface="Calibri"/>
                <a:ea typeface="Calibri"/>
                <a:cs typeface="Calibri"/>
                <a:sym typeface="Calibri"/>
              </a:rPr>
              <a:t>Este tipo de almacenamiento utiliza para persistir toda la información en bruto que se vaya recopilando, por un lado  para ser posteriormente procesada y por otro lado a modo de backup para futuros casos de uso o necesidades de este mismo. Además se habilita una carpeta donde se deposita el último dato ingestado para poder posteriormente procesarlo con Spark.</a:t>
            </a:r>
            <a:endParaRPr sz="1050">
              <a:solidFill>
                <a:srgbClr val="000000"/>
              </a:solidFill>
              <a:latin typeface="Calibri"/>
              <a:ea typeface="Calibri"/>
              <a:cs typeface="Calibri"/>
              <a:sym typeface="Calibri"/>
            </a:endParaRPr>
          </a:p>
        </p:txBody>
      </p:sp>
      <p:grpSp>
        <p:nvGrpSpPr>
          <p:cNvPr id="311" name="Google Shape;311;p36"/>
          <p:cNvGrpSpPr/>
          <p:nvPr/>
        </p:nvGrpSpPr>
        <p:grpSpPr>
          <a:xfrm>
            <a:off x="3095565" y="1356045"/>
            <a:ext cx="5995511" cy="2892436"/>
            <a:chOff x="3095565" y="1425053"/>
            <a:chExt cx="5995511" cy="2892436"/>
          </a:xfrm>
        </p:grpSpPr>
        <p:pic>
          <p:nvPicPr>
            <p:cNvPr id="312" name="Google Shape;312;p36"/>
            <p:cNvPicPr preferRelativeResize="0"/>
            <p:nvPr/>
          </p:nvPicPr>
          <p:blipFill rotWithShape="1">
            <a:blip r:embed="rId3">
              <a:alphaModFix/>
            </a:blip>
            <a:srcRect b="0" l="36467" r="40959" t="0"/>
            <a:stretch/>
          </p:blipFill>
          <p:spPr>
            <a:xfrm>
              <a:off x="5182410" y="1554370"/>
              <a:ext cx="1384041" cy="2710960"/>
            </a:xfrm>
            <a:prstGeom prst="rect">
              <a:avLst/>
            </a:prstGeom>
            <a:noFill/>
            <a:ln>
              <a:noFill/>
            </a:ln>
          </p:spPr>
        </p:pic>
        <p:pic>
          <p:nvPicPr>
            <p:cNvPr id="313" name="Google Shape;313;p36"/>
            <p:cNvPicPr preferRelativeResize="0"/>
            <p:nvPr/>
          </p:nvPicPr>
          <p:blipFill rotWithShape="1">
            <a:blip r:embed="rId3">
              <a:alphaModFix/>
            </a:blip>
            <a:srcRect b="0" l="58074" r="0" t="0"/>
            <a:stretch/>
          </p:blipFill>
          <p:spPr>
            <a:xfrm>
              <a:off x="6881708" y="1606529"/>
              <a:ext cx="2209368" cy="2710960"/>
            </a:xfrm>
            <a:prstGeom prst="rect">
              <a:avLst/>
            </a:prstGeom>
            <a:noFill/>
            <a:ln>
              <a:noFill/>
            </a:ln>
          </p:spPr>
        </p:pic>
        <p:sp>
          <p:nvSpPr>
            <p:cNvPr id="314" name="Google Shape;314;p36"/>
            <p:cNvSpPr/>
            <p:nvPr/>
          </p:nvSpPr>
          <p:spPr>
            <a:xfrm>
              <a:off x="5108079" y="1606529"/>
              <a:ext cx="163902" cy="1784053"/>
            </a:xfrm>
            <a:prstGeom prst="rect">
              <a:avLst/>
            </a:prstGeom>
            <a:solidFill>
              <a:schemeClr val="lt1"/>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grpSp>
          <p:nvGrpSpPr>
            <p:cNvPr id="315" name="Google Shape;315;p36"/>
            <p:cNvGrpSpPr/>
            <p:nvPr/>
          </p:nvGrpSpPr>
          <p:grpSpPr>
            <a:xfrm>
              <a:off x="3095565" y="1425053"/>
              <a:ext cx="1919205" cy="2805720"/>
              <a:chOff x="6255718" y="1495121"/>
              <a:chExt cx="3101910" cy="4534738"/>
            </a:xfrm>
          </p:grpSpPr>
          <p:pic>
            <p:nvPicPr>
              <p:cNvPr id="316" name="Google Shape;316;p36"/>
              <p:cNvPicPr preferRelativeResize="0"/>
              <p:nvPr/>
            </p:nvPicPr>
            <p:blipFill rotWithShape="1">
              <a:blip r:embed="rId4">
                <a:alphaModFix/>
              </a:blip>
              <a:srcRect b="21341" l="0" r="0" t="0"/>
              <a:stretch/>
            </p:blipFill>
            <p:spPr>
              <a:xfrm>
                <a:off x="6255718" y="1495121"/>
                <a:ext cx="3101910" cy="3370178"/>
              </a:xfrm>
              <a:prstGeom prst="rect">
                <a:avLst/>
              </a:prstGeom>
              <a:noFill/>
              <a:ln>
                <a:noFill/>
              </a:ln>
            </p:spPr>
          </p:pic>
          <p:pic>
            <p:nvPicPr>
              <p:cNvPr id="317" name="Google Shape;317;p36"/>
              <p:cNvPicPr preferRelativeResize="0"/>
              <p:nvPr/>
            </p:nvPicPr>
            <p:blipFill rotWithShape="1">
              <a:blip r:embed="rId4">
                <a:alphaModFix/>
              </a:blip>
              <a:srcRect b="0" l="0" r="3270" t="78457"/>
              <a:stretch/>
            </p:blipFill>
            <p:spPr>
              <a:xfrm>
                <a:off x="6357202" y="5106832"/>
                <a:ext cx="3000426" cy="923027"/>
              </a:xfrm>
              <a:prstGeom prst="rect">
                <a:avLst/>
              </a:prstGeom>
              <a:noFill/>
              <a:ln>
                <a:noFill/>
              </a:ln>
            </p:spPr>
          </p:pic>
        </p:grpSp>
        <p:sp>
          <p:nvSpPr>
            <p:cNvPr id="318" name="Google Shape;318;p36"/>
            <p:cNvSpPr/>
            <p:nvPr/>
          </p:nvSpPr>
          <p:spPr>
            <a:xfrm>
              <a:off x="6492925" y="1606529"/>
              <a:ext cx="163902" cy="2053151"/>
            </a:xfrm>
            <a:prstGeom prst="rect">
              <a:avLst/>
            </a:prstGeom>
            <a:solidFill>
              <a:schemeClr val="lt1"/>
            </a:solidFill>
            <a:ln>
              <a:noFill/>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grpSp>
      <p:sp>
        <p:nvSpPr>
          <p:cNvPr id="319" name="Google Shape;319;p36"/>
          <p:cNvSpPr/>
          <p:nvPr/>
        </p:nvSpPr>
        <p:spPr>
          <a:xfrm>
            <a:off x="488830" y="4354329"/>
            <a:ext cx="3383331" cy="476463"/>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l">
              <a:lnSpc>
                <a:spcPct val="106000"/>
              </a:lnSpc>
              <a:spcBef>
                <a:spcPts val="0"/>
              </a:spcBef>
              <a:spcAft>
                <a:spcPts val="0"/>
              </a:spcAft>
              <a:buNone/>
            </a:pPr>
            <a:r>
              <a:rPr b="1" lang="es-ES" sz="1600">
                <a:solidFill>
                  <a:schemeClr val="lt1"/>
                </a:solidFill>
                <a:latin typeface="Calibri"/>
                <a:ea typeface="Calibri"/>
                <a:cs typeface="Calibri"/>
                <a:sym typeface="Calibri"/>
              </a:rPr>
              <a:t>Python</a:t>
            </a:r>
            <a:endParaRPr b="1" sz="1600">
              <a:solidFill>
                <a:schemeClr val="lt1"/>
              </a:solidFill>
              <a:latin typeface="Calibri"/>
              <a:ea typeface="Calibri"/>
              <a:cs typeface="Calibri"/>
              <a:sym typeface="Calibri"/>
            </a:endParaRPr>
          </a:p>
        </p:txBody>
      </p:sp>
      <p:sp>
        <p:nvSpPr>
          <p:cNvPr id="320" name="Google Shape;320;p36"/>
          <p:cNvSpPr/>
          <p:nvPr/>
        </p:nvSpPr>
        <p:spPr>
          <a:xfrm>
            <a:off x="4265244" y="4354329"/>
            <a:ext cx="3383331" cy="476463"/>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l">
              <a:lnSpc>
                <a:spcPct val="106000"/>
              </a:lnSpc>
              <a:spcBef>
                <a:spcPts val="0"/>
              </a:spcBef>
              <a:spcAft>
                <a:spcPts val="0"/>
              </a:spcAft>
              <a:buNone/>
            </a:pPr>
            <a:r>
              <a:rPr b="1" lang="es-ES" sz="1600">
                <a:solidFill>
                  <a:schemeClr val="lt1"/>
                </a:solidFill>
                <a:latin typeface="Calibri"/>
                <a:ea typeface="Calibri"/>
                <a:cs typeface="Calibri"/>
                <a:sym typeface="Calibri"/>
              </a:rPr>
              <a:t>Flume</a:t>
            </a:r>
            <a:endParaRPr b="1" sz="1600">
              <a:solidFill>
                <a:schemeClr val="lt1"/>
              </a:solidFill>
              <a:latin typeface="Calibri"/>
              <a:ea typeface="Calibri"/>
              <a:cs typeface="Calibri"/>
              <a:sym typeface="Calibri"/>
            </a:endParaRPr>
          </a:p>
        </p:txBody>
      </p:sp>
      <p:sp>
        <p:nvSpPr>
          <p:cNvPr id="321" name="Google Shape;321;p36"/>
          <p:cNvSpPr/>
          <p:nvPr/>
        </p:nvSpPr>
        <p:spPr>
          <a:xfrm>
            <a:off x="8041657" y="4354329"/>
            <a:ext cx="3383331" cy="476463"/>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l">
              <a:lnSpc>
                <a:spcPct val="106000"/>
              </a:lnSpc>
              <a:spcBef>
                <a:spcPts val="0"/>
              </a:spcBef>
              <a:spcAft>
                <a:spcPts val="0"/>
              </a:spcAft>
              <a:buNone/>
            </a:pPr>
            <a:r>
              <a:rPr b="1" lang="es-ES" sz="1600">
                <a:solidFill>
                  <a:schemeClr val="lt1"/>
                </a:solidFill>
                <a:latin typeface="Calibri"/>
                <a:ea typeface="Calibri"/>
                <a:cs typeface="Calibri"/>
                <a:sym typeface="Calibri"/>
              </a:rPr>
              <a:t>HDFS</a:t>
            </a:r>
            <a:endParaRPr/>
          </a:p>
        </p:txBody>
      </p:sp>
      <p:sp>
        <p:nvSpPr>
          <p:cNvPr id="322" name="Google Shape;322;p36"/>
          <p:cNvSpPr/>
          <p:nvPr/>
        </p:nvSpPr>
        <p:spPr>
          <a:xfrm>
            <a:off x="7311279" y="4212812"/>
            <a:ext cx="608206" cy="608206"/>
          </a:xfrm>
          <a:prstGeom prst="ellipse">
            <a:avLst/>
          </a:prstGeom>
          <a:solidFill>
            <a:schemeClr val="lt1"/>
          </a:solidFill>
          <a:ln cap="flat" cmpd="sng" w="19050">
            <a:solidFill>
              <a:schemeClr val="accent5"/>
            </a:solidFill>
            <a:prstDash val="solid"/>
            <a:miter lim="800000"/>
            <a:headEnd len="sm" w="sm" type="none"/>
            <a:tailEnd len="sm" w="sm" type="none"/>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323" name="Google Shape;323;p36"/>
          <p:cNvSpPr/>
          <p:nvPr/>
        </p:nvSpPr>
        <p:spPr>
          <a:xfrm>
            <a:off x="3534865" y="4212812"/>
            <a:ext cx="608206" cy="608206"/>
          </a:xfrm>
          <a:prstGeom prst="ellipse">
            <a:avLst/>
          </a:prstGeom>
          <a:solidFill>
            <a:schemeClr val="lt1"/>
          </a:solidFill>
          <a:ln cap="flat" cmpd="sng" w="19050">
            <a:solidFill>
              <a:schemeClr val="accent5"/>
            </a:solidFill>
            <a:prstDash val="solid"/>
            <a:miter lim="800000"/>
            <a:headEnd len="sm" w="sm" type="none"/>
            <a:tailEnd len="sm" w="sm" type="none"/>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324" name="Google Shape;324;p36"/>
          <p:cNvSpPr/>
          <p:nvPr/>
        </p:nvSpPr>
        <p:spPr>
          <a:xfrm>
            <a:off x="11154865" y="4212812"/>
            <a:ext cx="608206" cy="608206"/>
          </a:xfrm>
          <a:prstGeom prst="ellipse">
            <a:avLst/>
          </a:prstGeom>
          <a:solidFill>
            <a:schemeClr val="lt1"/>
          </a:solidFill>
          <a:ln cap="flat" cmpd="sng" w="19050">
            <a:solidFill>
              <a:schemeClr val="accent5"/>
            </a:solidFill>
            <a:prstDash val="solid"/>
            <a:miter lim="800000"/>
            <a:headEnd len="sm" w="sm" type="none"/>
            <a:tailEnd len="sm" w="sm" type="none"/>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pic>
        <p:nvPicPr>
          <p:cNvPr id="325" name="Google Shape;325;p36"/>
          <p:cNvPicPr preferRelativeResize="0"/>
          <p:nvPr/>
        </p:nvPicPr>
        <p:blipFill rotWithShape="1">
          <a:blip r:embed="rId5">
            <a:alphaModFix/>
          </a:blip>
          <a:srcRect b="0" l="0" r="0" t="0"/>
          <a:stretch/>
        </p:blipFill>
        <p:spPr>
          <a:xfrm>
            <a:off x="3678866" y="4374156"/>
            <a:ext cx="314475" cy="313251"/>
          </a:xfrm>
          <a:prstGeom prst="rect">
            <a:avLst/>
          </a:prstGeom>
          <a:noFill/>
          <a:ln>
            <a:noFill/>
          </a:ln>
        </p:spPr>
      </p:pic>
      <p:pic>
        <p:nvPicPr>
          <p:cNvPr id="326" name="Google Shape;326;p36"/>
          <p:cNvPicPr preferRelativeResize="0"/>
          <p:nvPr/>
        </p:nvPicPr>
        <p:blipFill rotWithShape="1">
          <a:blip r:embed="rId6">
            <a:alphaModFix/>
          </a:blip>
          <a:srcRect b="0" l="0" r="0" t="0"/>
          <a:stretch/>
        </p:blipFill>
        <p:spPr>
          <a:xfrm>
            <a:off x="7349281" y="4221493"/>
            <a:ext cx="514650" cy="514650"/>
          </a:xfrm>
          <a:prstGeom prst="rect">
            <a:avLst/>
          </a:prstGeom>
          <a:noFill/>
          <a:ln>
            <a:noFill/>
          </a:ln>
        </p:spPr>
      </p:pic>
      <p:pic>
        <p:nvPicPr>
          <p:cNvPr descr="Resultado de imagen de hdfs logo" id="327" name="Google Shape;327;p36"/>
          <p:cNvPicPr preferRelativeResize="0"/>
          <p:nvPr/>
        </p:nvPicPr>
        <p:blipFill rotWithShape="1">
          <a:blip r:embed="rId7">
            <a:alphaModFix/>
          </a:blip>
          <a:srcRect b="34724" l="16205" r="11128" t="12716"/>
          <a:stretch/>
        </p:blipFill>
        <p:spPr>
          <a:xfrm>
            <a:off x="11185570" y="4301811"/>
            <a:ext cx="546795" cy="386268"/>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7"/>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Arquitectura</a:t>
            </a:r>
            <a:endParaRPr b="1"/>
          </a:p>
        </p:txBody>
      </p:sp>
      <p:sp>
        <p:nvSpPr>
          <p:cNvPr id="333" name="Google Shape;333;p37"/>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El procesamiento de los datos se realiza a través de Spark y se disponibilizan a través de Hive</a:t>
            </a:r>
            <a:endParaRPr/>
          </a:p>
        </p:txBody>
      </p:sp>
      <p:pic>
        <p:nvPicPr>
          <p:cNvPr id="334" name="Google Shape;334;p37"/>
          <p:cNvPicPr preferRelativeResize="0"/>
          <p:nvPr/>
        </p:nvPicPr>
        <p:blipFill rotWithShape="1">
          <a:blip r:embed="rId3">
            <a:alphaModFix/>
          </a:blip>
          <a:srcRect b="0" l="0" r="0" t="0"/>
          <a:stretch/>
        </p:blipFill>
        <p:spPr>
          <a:xfrm>
            <a:off x="3453663" y="1742955"/>
            <a:ext cx="5284674" cy="1891625"/>
          </a:xfrm>
          <a:prstGeom prst="rect">
            <a:avLst/>
          </a:prstGeom>
          <a:noFill/>
          <a:ln>
            <a:noFill/>
          </a:ln>
        </p:spPr>
      </p:pic>
      <p:grpSp>
        <p:nvGrpSpPr>
          <p:cNvPr id="335" name="Google Shape;335;p37"/>
          <p:cNvGrpSpPr/>
          <p:nvPr/>
        </p:nvGrpSpPr>
        <p:grpSpPr>
          <a:xfrm>
            <a:off x="2377037" y="4212812"/>
            <a:ext cx="7437926" cy="2222490"/>
            <a:chOff x="2593855" y="4212812"/>
            <a:chExt cx="7437926" cy="2222490"/>
          </a:xfrm>
        </p:grpSpPr>
        <p:sp>
          <p:nvSpPr>
            <p:cNvPr id="336" name="Google Shape;336;p37"/>
            <p:cNvSpPr/>
            <p:nvPr/>
          </p:nvSpPr>
          <p:spPr>
            <a:xfrm>
              <a:off x="2593855" y="4899799"/>
              <a:ext cx="3661512" cy="1535503"/>
            </a:xfrm>
            <a:prstGeom prst="rect">
              <a:avLst/>
            </a:prstGeom>
            <a:solidFill>
              <a:srgbClr val="F2F2F2"/>
            </a:solidFill>
            <a:ln>
              <a:noFill/>
            </a:ln>
          </p:spPr>
          <p:txBody>
            <a:bodyPr anchorCtr="0" anchor="t" bIns="88900" lIns="88900" spcFirstLastPara="1" rIns="88900" wrap="square" tIns="88900">
              <a:noAutofit/>
            </a:bodyPr>
            <a:lstStyle/>
            <a:p>
              <a:pPr indent="0" lvl="0" marL="0" marR="0" rtl="0" algn="just">
                <a:spcBef>
                  <a:spcPts val="0"/>
                </a:spcBef>
                <a:spcAft>
                  <a:spcPts val="0"/>
                </a:spcAft>
                <a:buNone/>
              </a:pPr>
              <a:r>
                <a:rPr lang="es-ES" sz="1050">
                  <a:solidFill>
                    <a:srgbClr val="000000"/>
                  </a:solidFill>
                  <a:latin typeface="Calibri"/>
                  <a:ea typeface="Calibri"/>
                  <a:cs typeface="Calibri"/>
                  <a:sym typeface="Calibri"/>
                </a:rPr>
                <a:t>Es la herramienta que es para procesar los datos ingestados con en lenguaje de programación scala, nativo de la herramienta. Estos datos se obtienen de la carpeta “datosSpark” de HDFS donde Flume deja los datos divididos en carpetas por cada origen.</a:t>
              </a:r>
              <a:endParaRPr/>
            </a:p>
          </p:txBody>
        </p:sp>
        <p:sp>
          <p:nvSpPr>
            <p:cNvPr id="337" name="Google Shape;337;p37"/>
            <p:cNvSpPr/>
            <p:nvPr/>
          </p:nvSpPr>
          <p:spPr>
            <a:xfrm>
              <a:off x="6370269" y="4899799"/>
              <a:ext cx="3661512" cy="1535503"/>
            </a:xfrm>
            <a:prstGeom prst="rect">
              <a:avLst/>
            </a:prstGeom>
            <a:solidFill>
              <a:srgbClr val="F2F2F2"/>
            </a:solidFill>
            <a:ln>
              <a:noFill/>
            </a:ln>
          </p:spPr>
          <p:txBody>
            <a:bodyPr anchorCtr="0" anchor="t" bIns="88900" lIns="88900" spcFirstLastPara="1" rIns="88900" wrap="square" tIns="88900">
              <a:no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Bajo esta herramienta es el modo en el que se disponibiliza los datos limpios y agregados para que poder tratarlos en el modelado, en su posterior tratamiento con H3 y visualización con Kibana u otros intereses analíticos. Se disponen debidamente ordenados por tablas con cada tipología de datos y ordenados por fecha y hora.</a:t>
              </a:r>
              <a:endParaRPr/>
            </a:p>
          </p:txBody>
        </p:sp>
        <p:sp>
          <p:nvSpPr>
            <p:cNvPr id="338" name="Google Shape;338;p37"/>
            <p:cNvSpPr/>
            <p:nvPr/>
          </p:nvSpPr>
          <p:spPr>
            <a:xfrm>
              <a:off x="2593855" y="4354329"/>
              <a:ext cx="3383331" cy="476463"/>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l">
                <a:lnSpc>
                  <a:spcPct val="106000"/>
                </a:lnSpc>
                <a:spcBef>
                  <a:spcPts val="0"/>
                </a:spcBef>
                <a:spcAft>
                  <a:spcPts val="0"/>
                </a:spcAft>
                <a:buNone/>
              </a:pPr>
              <a:r>
                <a:rPr b="1" lang="es-ES" sz="1600">
                  <a:solidFill>
                    <a:schemeClr val="lt1"/>
                  </a:solidFill>
                  <a:latin typeface="Calibri"/>
                  <a:ea typeface="Calibri"/>
                  <a:cs typeface="Calibri"/>
                  <a:sym typeface="Calibri"/>
                </a:rPr>
                <a:t>Spark</a:t>
              </a:r>
              <a:endParaRPr b="1" sz="1600">
                <a:solidFill>
                  <a:schemeClr val="lt1"/>
                </a:solidFill>
                <a:latin typeface="Calibri"/>
                <a:ea typeface="Calibri"/>
                <a:cs typeface="Calibri"/>
                <a:sym typeface="Calibri"/>
              </a:endParaRPr>
            </a:p>
          </p:txBody>
        </p:sp>
        <p:sp>
          <p:nvSpPr>
            <p:cNvPr id="339" name="Google Shape;339;p37"/>
            <p:cNvSpPr/>
            <p:nvPr/>
          </p:nvSpPr>
          <p:spPr>
            <a:xfrm>
              <a:off x="6370269" y="4354329"/>
              <a:ext cx="3383331" cy="476463"/>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l">
                <a:lnSpc>
                  <a:spcPct val="106000"/>
                </a:lnSpc>
                <a:spcBef>
                  <a:spcPts val="0"/>
                </a:spcBef>
                <a:spcAft>
                  <a:spcPts val="0"/>
                </a:spcAft>
                <a:buNone/>
              </a:pPr>
              <a:r>
                <a:rPr b="1" lang="es-ES" sz="1600">
                  <a:solidFill>
                    <a:schemeClr val="lt1"/>
                  </a:solidFill>
                  <a:latin typeface="Calibri"/>
                  <a:ea typeface="Calibri"/>
                  <a:cs typeface="Calibri"/>
                  <a:sym typeface="Calibri"/>
                </a:rPr>
                <a:t>Hive</a:t>
              </a:r>
              <a:endParaRPr b="1" sz="1600">
                <a:solidFill>
                  <a:schemeClr val="lt1"/>
                </a:solidFill>
                <a:latin typeface="Calibri"/>
                <a:ea typeface="Calibri"/>
                <a:cs typeface="Calibri"/>
                <a:sym typeface="Calibri"/>
              </a:endParaRPr>
            </a:p>
          </p:txBody>
        </p:sp>
        <p:sp>
          <p:nvSpPr>
            <p:cNvPr id="340" name="Google Shape;340;p37"/>
            <p:cNvSpPr/>
            <p:nvPr/>
          </p:nvSpPr>
          <p:spPr>
            <a:xfrm>
              <a:off x="9416304" y="4212812"/>
              <a:ext cx="608206" cy="608206"/>
            </a:xfrm>
            <a:prstGeom prst="ellipse">
              <a:avLst/>
            </a:prstGeom>
            <a:solidFill>
              <a:schemeClr val="lt1"/>
            </a:solidFill>
            <a:ln cap="flat" cmpd="sng" w="19050">
              <a:solidFill>
                <a:schemeClr val="accent5"/>
              </a:solidFill>
              <a:prstDash val="solid"/>
              <a:miter lim="800000"/>
              <a:headEnd len="sm" w="sm" type="none"/>
              <a:tailEnd len="sm" w="sm" type="none"/>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341" name="Google Shape;341;p37"/>
            <p:cNvSpPr/>
            <p:nvPr/>
          </p:nvSpPr>
          <p:spPr>
            <a:xfrm>
              <a:off x="5639890" y="4212812"/>
              <a:ext cx="608206" cy="608206"/>
            </a:xfrm>
            <a:prstGeom prst="ellipse">
              <a:avLst/>
            </a:prstGeom>
            <a:solidFill>
              <a:schemeClr val="lt1"/>
            </a:solidFill>
            <a:ln cap="flat" cmpd="sng" w="19050">
              <a:solidFill>
                <a:schemeClr val="accent5"/>
              </a:solidFill>
              <a:prstDash val="solid"/>
              <a:miter lim="800000"/>
              <a:headEnd len="sm" w="sm" type="none"/>
              <a:tailEnd len="sm" w="sm" type="none"/>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pic>
          <p:nvPicPr>
            <p:cNvPr id="342" name="Google Shape;342;p37"/>
            <p:cNvPicPr preferRelativeResize="0"/>
            <p:nvPr/>
          </p:nvPicPr>
          <p:blipFill rotWithShape="1">
            <a:blip r:embed="rId4">
              <a:alphaModFix/>
            </a:blip>
            <a:srcRect b="0" l="0" r="0" t="0"/>
            <a:stretch/>
          </p:blipFill>
          <p:spPr>
            <a:xfrm>
              <a:off x="9521168" y="4318155"/>
              <a:ext cx="398477" cy="358136"/>
            </a:xfrm>
            <a:prstGeom prst="rect">
              <a:avLst/>
            </a:prstGeom>
            <a:noFill/>
            <a:ln>
              <a:noFill/>
            </a:ln>
          </p:spPr>
        </p:pic>
        <p:pic>
          <p:nvPicPr>
            <p:cNvPr id="343" name="Google Shape;343;p37"/>
            <p:cNvPicPr preferRelativeResize="0"/>
            <p:nvPr/>
          </p:nvPicPr>
          <p:blipFill rotWithShape="1">
            <a:blip r:embed="rId5">
              <a:alphaModFix/>
            </a:blip>
            <a:srcRect b="25979" l="21375" r="19396" t="12658"/>
            <a:stretch/>
          </p:blipFill>
          <p:spPr>
            <a:xfrm>
              <a:off x="5693941" y="4398293"/>
              <a:ext cx="500104" cy="269896"/>
            </a:xfrm>
            <a:prstGeom prst="rect">
              <a:avLst/>
            </a:prstGeom>
            <a:noFill/>
            <a:ln>
              <a:noFill/>
            </a:ln>
          </p:spPr>
        </p:pic>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8"/>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Arquitectura</a:t>
            </a:r>
            <a:endParaRPr b="1"/>
          </a:p>
        </p:txBody>
      </p:sp>
      <p:pic>
        <p:nvPicPr>
          <p:cNvPr id="349" name="Google Shape;349;p38"/>
          <p:cNvPicPr preferRelativeResize="0"/>
          <p:nvPr/>
        </p:nvPicPr>
        <p:blipFill rotWithShape="1">
          <a:blip r:embed="rId3">
            <a:alphaModFix/>
          </a:blip>
          <a:srcRect b="0" l="0" r="0" t="0"/>
          <a:stretch/>
        </p:blipFill>
        <p:spPr>
          <a:xfrm>
            <a:off x="2582404" y="1561846"/>
            <a:ext cx="7027193" cy="2218520"/>
          </a:xfrm>
          <a:prstGeom prst="rect">
            <a:avLst/>
          </a:prstGeom>
          <a:noFill/>
          <a:ln>
            <a:noFill/>
          </a:ln>
        </p:spPr>
      </p:pic>
      <p:grpSp>
        <p:nvGrpSpPr>
          <p:cNvPr id="350" name="Google Shape;350;p38"/>
          <p:cNvGrpSpPr/>
          <p:nvPr/>
        </p:nvGrpSpPr>
        <p:grpSpPr>
          <a:xfrm>
            <a:off x="2377037" y="4212812"/>
            <a:ext cx="7437926" cy="2222490"/>
            <a:chOff x="2593855" y="4212812"/>
            <a:chExt cx="7437926" cy="2222490"/>
          </a:xfrm>
        </p:grpSpPr>
        <p:sp>
          <p:nvSpPr>
            <p:cNvPr id="351" name="Google Shape;351;p38"/>
            <p:cNvSpPr/>
            <p:nvPr/>
          </p:nvSpPr>
          <p:spPr>
            <a:xfrm>
              <a:off x="2593855" y="4899799"/>
              <a:ext cx="3661512" cy="1535503"/>
            </a:xfrm>
            <a:prstGeom prst="rect">
              <a:avLst/>
            </a:prstGeom>
            <a:solidFill>
              <a:srgbClr val="F2F2F2"/>
            </a:solidFill>
            <a:ln>
              <a:noFill/>
            </a:ln>
          </p:spPr>
          <p:txBody>
            <a:bodyPr anchorCtr="0" anchor="t" bIns="88900" lIns="88900" spcFirstLastPara="1" rIns="88900" wrap="square" tIns="88900">
              <a:noAutofit/>
            </a:bodyPr>
            <a:lstStyle/>
            <a:p>
              <a:pPr indent="0" lvl="0" marL="0" marR="0" rtl="0" algn="just">
                <a:spcBef>
                  <a:spcPts val="0"/>
                </a:spcBef>
                <a:spcAft>
                  <a:spcPts val="0"/>
                </a:spcAft>
                <a:buNone/>
              </a:pPr>
              <a:r>
                <a:rPr lang="es-ES" sz="1050">
                  <a:solidFill>
                    <a:srgbClr val="000000"/>
                  </a:solidFill>
                  <a:latin typeface="Calibri"/>
                  <a:ea typeface="Calibri"/>
                  <a:cs typeface="Calibri"/>
                  <a:sym typeface="Calibri"/>
                </a:rPr>
                <a:t>Es una librería que aplica un sistema de cuadrícula hexagonal a cada punto del mapa, pudiendo regular el diámetro de la misma. Es muy útil para tratar grandes cantidades de datos geoespaciales y poder no solo visualizarlos de una forma más cómoda si no poder tratarlos y procesarlos mejor. Es de código abierto y está disponible en GitHub y en la web con toda la documentación para diferentes lenguajes de programación.</a:t>
              </a:r>
              <a:endParaRPr/>
            </a:p>
          </p:txBody>
        </p:sp>
        <p:sp>
          <p:nvSpPr>
            <p:cNvPr id="352" name="Google Shape;352;p38"/>
            <p:cNvSpPr/>
            <p:nvPr/>
          </p:nvSpPr>
          <p:spPr>
            <a:xfrm>
              <a:off x="6370269" y="4899799"/>
              <a:ext cx="3661512" cy="1535503"/>
            </a:xfrm>
            <a:prstGeom prst="rect">
              <a:avLst/>
            </a:prstGeom>
            <a:solidFill>
              <a:srgbClr val="F2F2F2"/>
            </a:solidFill>
            <a:ln>
              <a:noFill/>
            </a:ln>
          </p:spPr>
          <p:txBody>
            <a:bodyPr anchorCtr="0" anchor="t" bIns="88900" lIns="88900" spcFirstLastPara="1" rIns="88900" wrap="square" tIns="88900">
              <a:no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Por incompatibilidades con la librería de Uber, H3, se ha decido, para un producto mínimo viable, aplicar esta librería con python que sí tiene compatibilidad y enviar los datos a Elasticsearch instalado en local.</a:t>
              </a:r>
              <a:endParaRPr/>
            </a:p>
          </p:txBody>
        </p:sp>
        <p:sp>
          <p:nvSpPr>
            <p:cNvPr id="353" name="Google Shape;353;p38"/>
            <p:cNvSpPr/>
            <p:nvPr/>
          </p:nvSpPr>
          <p:spPr>
            <a:xfrm>
              <a:off x="2593855" y="4354329"/>
              <a:ext cx="3383331" cy="476463"/>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l">
                <a:lnSpc>
                  <a:spcPct val="106000"/>
                </a:lnSpc>
                <a:spcBef>
                  <a:spcPts val="0"/>
                </a:spcBef>
                <a:spcAft>
                  <a:spcPts val="0"/>
                </a:spcAft>
                <a:buNone/>
              </a:pPr>
              <a:r>
                <a:rPr b="1" lang="es-ES" sz="1600">
                  <a:solidFill>
                    <a:schemeClr val="lt1"/>
                  </a:solidFill>
                  <a:latin typeface="Calibri"/>
                  <a:ea typeface="Calibri"/>
                  <a:cs typeface="Calibri"/>
                  <a:sym typeface="Calibri"/>
                </a:rPr>
                <a:t>H3-Uber</a:t>
              </a:r>
              <a:endParaRPr b="1" sz="1600">
                <a:solidFill>
                  <a:schemeClr val="lt1"/>
                </a:solidFill>
                <a:latin typeface="Calibri"/>
                <a:ea typeface="Calibri"/>
                <a:cs typeface="Calibri"/>
                <a:sym typeface="Calibri"/>
              </a:endParaRPr>
            </a:p>
          </p:txBody>
        </p:sp>
        <p:sp>
          <p:nvSpPr>
            <p:cNvPr id="354" name="Google Shape;354;p38"/>
            <p:cNvSpPr/>
            <p:nvPr/>
          </p:nvSpPr>
          <p:spPr>
            <a:xfrm>
              <a:off x="6370269" y="4354329"/>
              <a:ext cx="3383331" cy="476463"/>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l">
                <a:lnSpc>
                  <a:spcPct val="106000"/>
                </a:lnSpc>
                <a:spcBef>
                  <a:spcPts val="0"/>
                </a:spcBef>
                <a:spcAft>
                  <a:spcPts val="0"/>
                </a:spcAft>
                <a:buNone/>
              </a:pPr>
              <a:r>
                <a:rPr b="1" lang="es-ES" sz="1600">
                  <a:solidFill>
                    <a:schemeClr val="lt1"/>
                  </a:solidFill>
                  <a:latin typeface="Calibri"/>
                  <a:ea typeface="Calibri"/>
                  <a:cs typeface="Calibri"/>
                  <a:sym typeface="Calibri"/>
                </a:rPr>
                <a:t>Python H3</a:t>
              </a:r>
              <a:endParaRPr/>
            </a:p>
          </p:txBody>
        </p:sp>
        <p:sp>
          <p:nvSpPr>
            <p:cNvPr id="355" name="Google Shape;355;p38"/>
            <p:cNvSpPr/>
            <p:nvPr/>
          </p:nvSpPr>
          <p:spPr>
            <a:xfrm>
              <a:off x="9416304" y="4212812"/>
              <a:ext cx="608206" cy="608206"/>
            </a:xfrm>
            <a:prstGeom prst="ellipse">
              <a:avLst/>
            </a:prstGeom>
            <a:solidFill>
              <a:schemeClr val="lt1"/>
            </a:solidFill>
            <a:ln cap="flat" cmpd="sng" w="19050">
              <a:solidFill>
                <a:schemeClr val="accent5"/>
              </a:solidFill>
              <a:prstDash val="solid"/>
              <a:miter lim="800000"/>
              <a:headEnd len="sm" w="sm" type="none"/>
              <a:tailEnd len="sm" w="sm" type="none"/>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356" name="Google Shape;356;p38"/>
            <p:cNvSpPr/>
            <p:nvPr/>
          </p:nvSpPr>
          <p:spPr>
            <a:xfrm>
              <a:off x="5639890" y="4212812"/>
              <a:ext cx="608206" cy="608206"/>
            </a:xfrm>
            <a:prstGeom prst="ellipse">
              <a:avLst/>
            </a:prstGeom>
            <a:solidFill>
              <a:schemeClr val="lt1"/>
            </a:solidFill>
            <a:ln cap="flat" cmpd="sng" w="19050">
              <a:solidFill>
                <a:schemeClr val="accent5"/>
              </a:solidFill>
              <a:prstDash val="solid"/>
              <a:miter lim="800000"/>
              <a:headEnd len="sm" w="sm" type="none"/>
              <a:tailEnd len="sm" w="sm" type="none"/>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pic>
          <p:nvPicPr>
            <p:cNvPr id="357" name="Google Shape;357;p38"/>
            <p:cNvPicPr preferRelativeResize="0"/>
            <p:nvPr/>
          </p:nvPicPr>
          <p:blipFill rotWithShape="1">
            <a:blip r:embed="rId4">
              <a:alphaModFix/>
            </a:blip>
            <a:srcRect b="18370" l="0" r="65024" t="16325"/>
            <a:stretch/>
          </p:blipFill>
          <p:spPr>
            <a:xfrm>
              <a:off x="5684476" y="4318325"/>
              <a:ext cx="435353" cy="414909"/>
            </a:xfrm>
            <a:prstGeom prst="rect">
              <a:avLst/>
            </a:prstGeom>
            <a:noFill/>
            <a:ln>
              <a:noFill/>
            </a:ln>
          </p:spPr>
        </p:pic>
        <p:pic>
          <p:nvPicPr>
            <p:cNvPr id="358" name="Google Shape;358;p38"/>
            <p:cNvPicPr preferRelativeResize="0"/>
            <p:nvPr/>
          </p:nvPicPr>
          <p:blipFill rotWithShape="1">
            <a:blip r:embed="rId5">
              <a:alphaModFix/>
            </a:blip>
            <a:srcRect b="0" l="0" r="0" t="0"/>
            <a:stretch/>
          </p:blipFill>
          <p:spPr>
            <a:xfrm>
              <a:off x="9561298" y="4365803"/>
              <a:ext cx="314475" cy="313251"/>
            </a:xfrm>
            <a:prstGeom prst="rect">
              <a:avLst/>
            </a:prstGeom>
            <a:noFill/>
            <a:ln>
              <a:noFill/>
            </a:ln>
          </p:spPr>
        </p:pic>
      </p:grpSp>
      <p:sp>
        <p:nvSpPr>
          <p:cNvPr id="359" name="Google Shape;359;p38"/>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t/>
            </a:r>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9"/>
          <p:cNvSpPr txBox="1"/>
          <p:nvPr>
            <p:ph type="title"/>
          </p:nvPr>
        </p:nvSpPr>
        <p:spPr>
          <a:xfrm>
            <a:off x="501651" y="317500"/>
            <a:ext cx="11202669" cy="69850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Calibri"/>
              <a:buNone/>
            </a:pPr>
            <a:r>
              <a:rPr b="1" lang="es-ES"/>
              <a:t>Arquitectura</a:t>
            </a:r>
            <a:endParaRPr b="1"/>
          </a:p>
        </p:txBody>
      </p:sp>
      <p:sp>
        <p:nvSpPr>
          <p:cNvPr id="365" name="Google Shape;365;p39"/>
          <p:cNvSpPr txBox="1"/>
          <p:nvPr>
            <p:ph idx="1" type="body"/>
          </p:nvPr>
        </p:nvSpPr>
        <p:spPr>
          <a:xfrm>
            <a:off x="501651" y="651600"/>
            <a:ext cx="11202669" cy="75725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75757"/>
              </a:buClr>
              <a:buSzPts val="2000"/>
              <a:buNone/>
            </a:pPr>
            <a:r>
              <a:rPr lang="es-ES"/>
              <a:t>Los datos agregados se almacenan en Elasticsearch mientras que se utiliza Kibana, dentro del ecosistema ELK, para la visualización de los mismos</a:t>
            </a:r>
            <a:endParaRPr/>
          </a:p>
        </p:txBody>
      </p:sp>
      <p:sp>
        <p:nvSpPr>
          <p:cNvPr id="366" name="Google Shape;366;p39"/>
          <p:cNvSpPr/>
          <p:nvPr/>
        </p:nvSpPr>
        <p:spPr>
          <a:xfrm>
            <a:off x="2377037" y="4899799"/>
            <a:ext cx="3661512" cy="1535503"/>
          </a:xfrm>
          <a:prstGeom prst="rect">
            <a:avLst/>
          </a:prstGeom>
          <a:solidFill>
            <a:srgbClr val="F2F2F2"/>
          </a:solidFill>
          <a:ln>
            <a:noFill/>
          </a:ln>
        </p:spPr>
        <p:txBody>
          <a:bodyPr anchorCtr="0" anchor="t" bIns="88900" lIns="88900" spcFirstLastPara="1" rIns="88900" wrap="square" tIns="88900">
            <a:noAutofit/>
          </a:bodyPr>
          <a:lstStyle/>
          <a:p>
            <a:pPr indent="0" lvl="0" marL="0" marR="0" rtl="0" algn="just">
              <a:spcBef>
                <a:spcPts val="0"/>
              </a:spcBef>
              <a:spcAft>
                <a:spcPts val="0"/>
              </a:spcAft>
              <a:buNone/>
            </a:pPr>
            <a:r>
              <a:rPr lang="es-ES" sz="1050">
                <a:solidFill>
                  <a:srgbClr val="000000"/>
                </a:solidFill>
                <a:latin typeface="Calibri"/>
                <a:ea typeface="Calibri"/>
                <a:cs typeface="Calibri"/>
                <a:sym typeface="Calibri"/>
              </a:rPr>
              <a:t>Este motor de búsqueda es donde se van a almacenar los datos ya agregados, limpios y con la librería de H3 aplicada, para poder visualizarlos con Kibana de manera dinámica dentro del flujo de datos. En este sentido serán los datos de tráfico y calidad del aire los que se incluyen y visualizan con Kibana. Además se enriquecerán con los datos de predicción de los modelos aplicados para tener tanto la visión real como de lo predicho.</a:t>
            </a:r>
            <a:endParaRPr/>
          </a:p>
        </p:txBody>
      </p:sp>
      <p:sp>
        <p:nvSpPr>
          <p:cNvPr id="367" name="Google Shape;367;p39"/>
          <p:cNvSpPr/>
          <p:nvPr/>
        </p:nvSpPr>
        <p:spPr>
          <a:xfrm>
            <a:off x="6153451" y="4899799"/>
            <a:ext cx="3661512" cy="1535503"/>
          </a:xfrm>
          <a:prstGeom prst="rect">
            <a:avLst/>
          </a:prstGeom>
          <a:solidFill>
            <a:srgbClr val="F2F2F2"/>
          </a:solidFill>
          <a:ln>
            <a:noFill/>
          </a:ln>
        </p:spPr>
        <p:txBody>
          <a:bodyPr anchorCtr="0" anchor="t" bIns="88900" lIns="88900" spcFirstLastPara="1" rIns="88900" wrap="square" tIns="88900">
            <a:noAutofit/>
          </a:bodyPr>
          <a:lstStyle/>
          <a:p>
            <a:pPr indent="0" lvl="0" marL="0" marR="0" rtl="0" algn="l">
              <a:spcBef>
                <a:spcPts val="0"/>
              </a:spcBef>
              <a:spcAft>
                <a:spcPts val="0"/>
              </a:spcAft>
              <a:buNone/>
            </a:pPr>
            <a:r>
              <a:rPr lang="es-ES" sz="1050">
                <a:solidFill>
                  <a:srgbClr val="000000"/>
                </a:solidFill>
                <a:latin typeface="Calibri"/>
                <a:ea typeface="Calibri"/>
                <a:cs typeface="Calibri"/>
                <a:sym typeface="Calibri"/>
              </a:rPr>
              <a:t>Es la herramienta de visualización del ecosistema ELK de Elastic el cual conecta perfectamente con el motor de búsqueda Elasticsearch. De este modo se logra conectar directamente en flujo de los datos con la visualización pudiendo ser explotados con la herramienta. Se utiliza la herramienta que tiene para mapas, para la visualización.</a:t>
            </a:r>
            <a:endParaRPr/>
          </a:p>
        </p:txBody>
      </p:sp>
      <p:sp>
        <p:nvSpPr>
          <p:cNvPr id="368" name="Google Shape;368;p39"/>
          <p:cNvSpPr/>
          <p:nvPr/>
        </p:nvSpPr>
        <p:spPr>
          <a:xfrm>
            <a:off x="2377037" y="4354329"/>
            <a:ext cx="3383331" cy="476463"/>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l">
              <a:lnSpc>
                <a:spcPct val="106000"/>
              </a:lnSpc>
              <a:spcBef>
                <a:spcPts val="0"/>
              </a:spcBef>
              <a:spcAft>
                <a:spcPts val="0"/>
              </a:spcAft>
              <a:buNone/>
            </a:pPr>
            <a:r>
              <a:rPr b="1" lang="es-ES" sz="1600">
                <a:solidFill>
                  <a:schemeClr val="lt1"/>
                </a:solidFill>
                <a:latin typeface="Calibri"/>
                <a:ea typeface="Calibri"/>
                <a:cs typeface="Calibri"/>
                <a:sym typeface="Calibri"/>
              </a:rPr>
              <a:t>Elasticsearch</a:t>
            </a:r>
            <a:endParaRPr b="1" sz="1600">
              <a:solidFill>
                <a:schemeClr val="lt1"/>
              </a:solidFill>
              <a:latin typeface="Calibri"/>
              <a:ea typeface="Calibri"/>
              <a:cs typeface="Calibri"/>
              <a:sym typeface="Calibri"/>
            </a:endParaRPr>
          </a:p>
        </p:txBody>
      </p:sp>
      <p:sp>
        <p:nvSpPr>
          <p:cNvPr id="369" name="Google Shape;369;p39"/>
          <p:cNvSpPr/>
          <p:nvPr/>
        </p:nvSpPr>
        <p:spPr>
          <a:xfrm>
            <a:off x="6153451" y="4354329"/>
            <a:ext cx="3383331" cy="476463"/>
          </a:xfrm>
          <a:prstGeom prst="rect">
            <a:avLst/>
          </a:prstGeom>
          <a:solidFill>
            <a:schemeClr val="accent5"/>
          </a:solidFill>
          <a:ln>
            <a:noFill/>
          </a:ln>
        </p:spPr>
        <p:txBody>
          <a:bodyPr anchorCtr="0" anchor="ctr" bIns="88900" lIns="88900" spcFirstLastPara="1" rIns="88900" wrap="square" tIns="88900">
            <a:noAutofit/>
          </a:bodyPr>
          <a:lstStyle/>
          <a:p>
            <a:pPr indent="0" lvl="0" marL="0" marR="0" rtl="0" algn="l">
              <a:lnSpc>
                <a:spcPct val="106000"/>
              </a:lnSpc>
              <a:spcBef>
                <a:spcPts val="0"/>
              </a:spcBef>
              <a:spcAft>
                <a:spcPts val="0"/>
              </a:spcAft>
              <a:buNone/>
            </a:pPr>
            <a:r>
              <a:rPr b="1" lang="es-ES" sz="1600">
                <a:solidFill>
                  <a:schemeClr val="lt1"/>
                </a:solidFill>
                <a:latin typeface="Calibri"/>
                <a:ea typeface="Calibri"/>
                <a:cs typeface="Calibri"/>
                <a:sym typeface="Calibri"/>
              </a:rPr>
              <a:t>Kibana</a:t>
            </a:r>
            <a:endParaRPr b="1" sz="1600">
              <a:solidFill>
                <a:schemeClr val="lt1"/>
              </a:solidFill>
              <a:latin typeface="Calibri"/>
              <a:ea typeface="Calibri"/>
              <a:cs typeface="Calibri"/>
              <a:sym typeface="Calibri"/>
            </a:endParaRPr>
          </a:p>
        </p:txBody>
      </p:sp>
      <p:sp>
        <p:nvSpPr>
          <p:cNvPr id="370" name="Google Shape;370;p39"/>
          <p:cNvSpPr/>
          <p:nvPr/>
        </p:nvSpPr>
        <p:spPr>
          <a:xfrm>
            <a:off x="9199486" y="4212812"/>
            <a:ext cx="608206" cy="608206"/>
          </a:xfrm>
          <a:prstGeom prst="ellipse">
            <a:avLst/>
          </a:prstGeom>
          <a:solidFill>
            <a:schemeClr val="lt1"/>
          </a:solidFill>
          <a:ln cap="flat" cmpd="sng" w="19050">
            <a:solidFill>
              <a:schemeClr val="accent5"/>
            </a:solidFill>
            <a:prstDash val="solid"/>
            <a:miter lim="800000"/>
            <a:headEnd len="sm" w="sm" type="none"/>
            <a:tailEnd len="sm" w="sm" type="none"/>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sp>
        <p:nvSpPr>
          <p:cNvPr id="371" name="Google Shape;371;p39"/>
          <p:cNvSpPr/>
          <p:nvPr/>
        </p:nvSpPr>
        <p:spPr>
          <a:xfrm>
            <a:off x="5423072" y="4212812"/>
            <a:ext cx="608206" cy="608206"/>
          </a:xfrm>
          <a:prstGeom prst="ellipse">
            <a:avLst/>
          </a:prstGeom>
          <a:solidFill>
            <a:schemeClr val="lt1"/>
          </a:solidFill>
          <a:ln cap="flat" cmpd="sng" w="19050">
            <a:solidFill>
              <a:schemeClr val="accent5"/>
            </a:solidFill>
            <a:prstDash val="solid"/>
            <a:miter lim="800000"/>
            <a:headEnd len="sm" w="sm" type="none"/>
            <a:tailEnd len="sm" w="sm" type="none"/>
          </a:ln>
        </p:spPr>
        <p:txBody>
          <a:bodyPr anchorCtr="0" anchor="ctr" bIns="88900" lIns="88900" spcFirstLastPara="1" rIns="88900" wrap="square" tIns="88900">
            <a:noAutofit/>
          </a:bodyPr>
          <a:lstStyle/>
          <a:p>
            <a:pPr indent="0" lvl="0" marL="0" marR="0" rtl="0" algn="ctr">
              <a:lnSpc>
                <a:spcPct val="106000"/>
              </a:lnSpc>
              <a:spcBef>
                <a:spcPts val="0"/>
              </a:spcBef>
              <a:spcAft>
                <a:spcPts val="0"/>
              </a:spcAft>
              <a:buClr>
                <a:schemeClr val="dk1"/>
              </a:buClr>
              <a:buSzPts val="1600"/>
              <a:buFont typeface="Noto Sans Symbols"/>
              <a:buNone/>
            </a:pPr>
            <a:r>
              <a:t/>
            </a:r>
            <a:endParaRPr b="1" sz="1600">
              <a:solidFill>
                <a:schemeClr val="lt1"/>
              </a:solidFill>
              <a:latin typeface="Calibri"/>
              <a:ea typeface="Calibri"/>
              <a:cs typeface="Calibri"/>
              <a:sym typeface="Calibri"/>
            </a:endParaRPr>
          </a:p>
        </p:txBody>
      </p:sp>
      <p:pic>
        <p:nvPicPr>
          <p:cNvPr id="372" name="Google Shape;372;p39"/>
          <p:cNvPicPr preferRelativeResize="0"/>
          <p:nvPr/>
        </p:nvPicPr>
        <p:blipFill rotWithShape="1">
          <a:blip r:embed="rId3">
            <a:alphaModFix/>
          </a:blip>
          <a:srcRect b="0" l="0" r="0" t="0"/>
          <a:stretch/>
        </p:blipFill>
        <p:spPr>
          <a:xfrm>
            <a:off x="9387912" y="4383616"/>
            <a:ext cx="284325" cy="284325"/>
          </a:xfrm>
          <a:prstGeom prst="rect">
            <a:avLst/>
          </a:prstGeom>
          <a:noFill/>
          <a:ln>
            <a:noFill/>
          </a:ln>
        </p:spPr>
      </p:pic>
      <p:pic>
        <p:nvPicPr>
          <p:cNvPr id="373" name="Google Shape;373;p39"/>
          <p:cNvPicPr preferRelativeResize="0"/>
          <p:nvPr/>
        </p:nvPicPr>
        <p:blipFill rotWithShape="1">
          <a:blip r:embed="rId4">
            <a:alphaModFix/>
          </a:blip>
          <a:srcRect b="0" l="0" r="0" t="0"/>
          <a:stretch/>
        </p:blipFill>
        <p:spPr>
          <a:xfrm>
            <a:off x="5529913" y="4294303"/>
            <a:ext cx="394524" cy="394524"/>
          </a:xfrm>
          <a:prstGeom prst="rect">
            <a:avLst/>
          </a:prstGeom>
          <a:noFill/>
          <a:ln>
            <a:noFill/>
          </a:ln>
        </p:spPr>
      </p:pic>
      <p:pic>
        <p:nvPicPr>
          <p:cNvPr id="374" name="Google Shape;374;p39"/>
          <p:cNvPicPr preferRelativeResize="0"/>
          <p:nvPr/>
        </p:nvPicPr>
        <p:blipFill rotWithShape="1">
          <a:blip r:embed="rId5">
            <a:alphaModFix/>
          </a:blip>
          <a:srcRect b="0" l="0" r="0" t="0"/>
          <a:stretch/>
        </p:blipFill>
        <p:spPr>
          <a:xfrm>
            <a:off x="3699020" y="1742955"/>
            <a:ext cx="4679058" cy="2242044"/>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Deloitte_US_Letter_Print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